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4.bin" ContentType="image/jpeg"/>
  <Override PartName="/docProps/core.xml" ContentType="application/vnd.openxmlformats-package.core-properties+xml"/>
  <Override PartName="/docProps/app.xml" ContentType="application/vnd.openxmlformats-officedocument.extended-properties+xml"/>
  <Override PartName="/ppt/media/image25.bin" ContentType="image/svg+xml"/>
  <Override PartName="/ppt/media/image34.bin" ContentType="image/svg+xml"/>
  <Override PartName="/ppt/media/image211.bin" ContentType="image/svg+xml"/>
  <Override PartName="/ppt/media/image214.bin" ContentType="image/svg+xml"/>
  <Override PartName="/ppt/media/image217.bin" ContentType="image/svg+xml"/>
  <Override PartName="/ppt/media/image220.bin" ContentType="image/svg+xml"/>
  <Override PartName="/ppt/media/image292.bin" ContentType="image/svg+xml"/>
  <Override PartName="/ppt/media/image297.bin" ContentType="image/svg+xml"/>
  <Override PartName="/ppt/media/image302.bin" ContentType="image/svg+xml"/>
  <Override PartName="/ppt/media/image306.bin" ContentType="image/svg+xml"/>
  <Override PartName="/ppt/media/image310.bin" ContentType="image/svg+xml"/>
  <Override PartName="/ppt/media/image314.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322" r:id="rId3"/>
    <p:sldId id="357" r:id="rId4"/>
    <p:sldId id="382" r:id="rId5"/>
    <p:sldId id="407" r:id="rId6"/>
    <p:sldId id="685" r:id="rId7"/>
    <p:sldId id="704" r:id="rId8"/>
    <p:sldId id="1403" r:id="rId9"/>
    <p:sldId id="1404" r:id="rId10"/>
    <p:sldId id="1402" r:id="rId11"/>
    <p:sldId id="500" r:id="rId12"/>
    <p:sldId id="717" r:id="rId13"/>
    <p:sldId id="736" r:id="rId14"/>
    <p:sldId id="755" r:id="rId15"/>
    <p:sldId id="772" r:id="rId16"/>
    <p:sldId id="791" r:id="rId17"/>
    <p:sldId id="806" r:id="rId18"/>
    <p:sldId id="825" r:id="rId19"/>
    <p:sldId id="864" r:id="rId20"/>
    <p:sldId id="922" r:id="rId21"/>
    <p:sldId id="969" r:id="rId22"/>
    <p:sldId id="1027" r:id="rId23"/>
    <p:sldId id="1078" r:id="rId24"/>
    <p:sldId id="1127" r:id="rId25"/>
    <p:sldId id="1168" r:id="rId26"/>
    <p:sldId id="1237" r:id="rId27"/>
    <p:sldId id="1294" r:id="rId28"/>
    <p:sldId id="1345" r:id="rId29"/>
    <p:sldId id="1380" r:id="rId30"/>
    <p:sldId id="1401" r:id="rId31"/>
  </p:sldIdLst>
  <p:sldSz cx="18288000" cy="10287000"/>
  <p:notesSz cx="18288000" cy="10287000"/>
  <p:embeddedFontLst>
    <p:embeddedFont>
      <p:font typeface="Futura Std Book" panose="020B0502020204020303" pitchFamily="34" charset="0"/>
      <p:regular r:id="rId32"/>
      <p:bold r:id="rId33"/>
      <p:italic r:id="rId34"/>
      <p:boldItalic r:id="rId35"/>
    </p:embeddedFont>
    <p:embeddedFont>
      <p:font typeface="Futura Std Condensed ExtBd" panose="020B0806020204030204" pitchFamily="34" charset="0"/>
      <p:bold r:id="rId36"/>
      <p:boldItalic r:id="rId37"/>
    </p:embeddedFont>
    <p:embeddedFont>
      <p:font typeface="Space Grotesk" panose="020B0604020202020204" charset="0"/>
      <p:bold r:id="rId38"/>
    </p:embeddedFont>
    <p:embeddedFont>
      <p:font typeface="Work Sans" pitchFamily="2"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9DF"/>
    <a:srgbClr val="F5F7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4" d="100"/>
          <a:sy n="64"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05-05-2025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05-05-2025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05-05-2025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‹Nº›</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05-05-2025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‹Nº›</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bin"/><Relationship Id="rId4" Type="http://schemas.openxmlformats.org/officeDocument/2006/relationships/image" Target="../media/image3.bin"/></Relationships>
</file>

<file path=ppt/slides/_rels/slide10.xml.rels><?xml version="1.0" encoding="UTF-8" standalone="yes"?>
<Relationships xmlns="http://schemas.openxmlformats.org/package/2006/relationships"><Relationship Id="rId8" Type="http://schemas.openxmlformats.org/officeDocument/2006/relationships/image" Target="../media/image14.bin"/><Relationship Id="rId3" Type="http://schemas.openxmlformats.org/officeDocument/2006/relationships/image" Target="../media/image6.bin"/><Relationship Id="rId63" Type="http://schemas.openxmlformats.org/officeDocument/2006/relationships/image" Target="../media/image25.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1.xml.rels><?xml version="1.0" encoding="UTF-8" standalone="yes"?>
<Relationships xmlns="http://schemas.openxmlformats.org/package/2006/relationships"><Relationship Id="rId8" Type="http://schemas.openxmlformats.org/officeDocument/2006/relationships/image" Target="../media/image45.bin"/><Relationship Id="rId13" Type="http://schemas.openxmlformats.org/officeDocument/2006/relationships/image" Target="../media/image50.bin"/><Relationship Id="rId18" Type="http://schemas.openxmlformats.org/officeDocument/2006/relationships/image" Target="../media/image55.bin"/><Relationship Id="rId26" Type="http://schemas.openxmlformats.org/officeDocument/2006/relationships/image" Target="../media/image63.bin"/><Relationship Id="rId3" Type="http://schemas.openxmlformats.org/officeDocument/2006/relationships/image" Target="../media/image6.bin"/><Relationship Id="rId21" Type="http://schemas.openxmlformats.org/officeDocument/2006/relationships/image" Target="../media/image58.bin"/><Relationship Id="rId7" Type="http://schemas.openxmlformats.org/officeDocument/2006/relationships/image" Target="../media/image44.bin"/><Relationship Id="rId12" Type="http://schemas.openxmlformats.org/officeDocument/2006/relationships/image" Target="../media/image49.bin"/><Relationship Id="rId17" Type="http://schemas.openxmlformats.org/officeDocument/2006/relationships/image" Target="../media/image54.bin"/><Relationship Id="rId25" Type="http://schemas.openxmlformats.org/officeDocument/2006/relationships/image" Target="../media/image62.bin"/><Relationship Id="rId2" Type="http://schemas.openxmlformats.org/officeDocument/2006/relationships/image" Target="../media/image1.bin"/><Relationship Id="rId16" Type="http://schemas.openxmlformats.org/officeDocument/2006/relationships/image" Target="../media/image53.bin"/><Relationship Id="rId20" Type="http://schemas.openxmlformats.org/officeDocument/2006/relationships/image" Target="../media/image57.bin"/><Relationship Id="rId1" Type="http://schemas.openxmlformats.org/officeDocument/2006/relationships/slideLayout" Target="../slideLayouts/slideLayout7.xml"/><Relationship Id="rId6" Type="http://schemas.openxmlformats.org/officeDocument/2006/relationships/image" Target="../media/image18.bin"/><Relationship Id="rId11" Type="http://schemas.openxmlformats.org/officeDocument/2006/relationships/image" Target="../media/image48.bin"/><Relationship Id="rId24" Type="http://schemas.openxmlformats.org/officeDocument/2006/relationships/image" Target="../media/image61.bin"/><Relationship Id="rId5" Type="http://schemas.openxmlformats.org/officeDocument/2006/relationships/image" Target="../media/image8.bin"/><Relationship Id="rId15" Type="http://schemas.openxmlformats.org/officeDocument/2006/relationships/image" Target="../media/image52.bin"/><Relationship Id="rId23" Type="http://schemas.openxmlformats.org/officeDocument/2006/relationships/image" Target="../media/image60.bin"/><Relationship Id="rId10" Type="http://schemas.openxmlformats.org/officeDocument/2006/relationships/image" Target="../media/image47.bin"/><Relationship Id="rId19" Type="http://schemas.openxmlformats.org/officeDocument/2006/relationships/image" Target="../media/image56.bin"/><Relationship Id="rId4" Type="http://schemas.openxmlformats.org/officeDocument/2006/relationships/image" Target="../media/image2.bin"/><Relationship Id="rId9" Type="http://schemas.openxmlformats.org/officeDocument/2006/relationships/image" Target="../media/image46.bin"/><Relationship Id="rId14" Type="http://schemas.openxmlformats.org/officeDocument/2006/relationships/image" Target="../media/image51.bin"/><Relationship Id="rId22" Type="http://schemas.openxmlformats.org/officeDocument/2006/relationships/image" Target="../media/image59.bin"/><Relationship Id="rId27" Type="http://schemas.openxmlformats.org/officeDocument/2006/relationships/image" Target="../media/image64.bin"/></Relationships>
</file>

<file path=ppt/slides/_rels/slide12.xml.rels><?xml version="1.0" encoding="UTF-8" standalone="yes"?>
<Relationships xmlns="http://schemas.openxmlformats.org/package/2006/relationships"><Relationship Id="rId3" Type="http://schemas.openxmlformats.org/officeDocument/2006/relationships/image" Target="../media/image6.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3.xml.rels><?xml version="1.0" encoding="UTF-8" standalone="yes"?>
<Relationships xmlns="http://schemas.openxmlformats.org/package/2006/relationships"><Relationship Id="rId3" Type="http://schemas.openxmlformats.org/officeDocument/2006/relationships/image" Target="../media/image6.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4.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5.xml.rels><?xml version="1.0" encoding="UTF-8" standalone="yes"?>
<Relationships xmlns="http://schemas.openxmlformats.org/package/2006/relationships"><Relationship Id="rId3" Type="http://schemas.openxmlformats.org/officeDocument/2006/relationships/image" Target="../media/image6.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6.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7.xml.rels><?xml version="1.0" encoding="UTF-8" standalone="yes"?>
<Relationships xmlns="http://schemas.openxmlformats.org/package/2006/relationships"><Relationship Id="rId3" Type="http://schemas.openxmlformats.org/officeDocument/2006/relationships/image" Target="../media/image6.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18.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19.xml.rels><?xml version="1.0" encoding="UTF-8" standalone="yes"?>
<Relationships xmlns="http://schemas.openxmlformats.org/package/2006/relationships"><Relationship Id="rId8" Type="http://schemas.openxmlformats.org/officeDocument/2006/relationships/image" Target="../media/image66.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5.bin"/><Relationship Id="rId5" Type="http://schemas.openxmlformats.org/officeDocument/2006/relationships/image" Target="../media/image12.bin"/><Relationship Id="rId4" Type="http://schemas.openxmlformats.org/officeDocument/2006/relationships/image" Target="../media/image7.bin"/></Relationships>
</file>

<file path=ppt/slides/_rels/slide2.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20.xml.rels><?xml version="1.0" encoding="UTF-8" standalone="yes"?>
<Relationships xmlns="http://schemas.openxmlformats.org/package/2006/relationships"><Relationship Id="rId472" Type="http://schemas.openxmlformats.org/officeDocument/2006/relationships/image" Target="../media/image75.bin"/><Relationship Id="rId3" Type="http://schemas.openxmlformats.org/officeDocument/2006/relationships/image" Target="../media/image67.bin"/><Relationship Id="rId463" Type="http://schemas.openxmlformats.org/officeDocument/2006/relationships/image" Target="../media/image72.bin"/><Relationship Id="rId468" Type="http://schemas.openxmlformats.org/officeDocument/2006/relationships/image" Target="../media/image74.bin"/><Relationship Id="rId471" Type="http://schemas.openxmlformats.org/officeDocument/2006/relationships/image" Target="../media/image217.bin"/><Relationship Id="rId476" Type="http://schemas.openxmlformats.org/officeDocument/2006/relationships/image" Target="../media/image220.bin"/><Relationship Id="rId7" Type="http://schemas.openxmlformats.org/officeDocument/2006/relationships/image" Target="../media/image70.bin"/><Relationship Id="rId467" Type="http://schemas.openxmlformats.org/officeDocument/2006/relationships/image" Target="../media/image73.bin"/><Relationship Id="rId2" Type="http://schemas.openxmlformats.org/officeDocument/2006/relationships/image" Target="../media/image1.bin"/><Relationship Id="rId462" Type="http://schemas.openxmlformats.org/officeDocument/2006/relationships/image" Target="../media/image71.bin"/><Relationship Id="rId1" Type="http://schemas.openxmlformats.org/officeDocument/2006/relationships/slideLayout" Target="../slideLayouts/slideLayout7.xml"/><Relationship Id="rId6" Type="http://schemas.openxmlformats.org/officeDocument/2006/relationships/image" Target="../media/image69.bin"/><Relationship Id="rId466" Type="http://schemas.openxmlformats.org/officeDocument/2006/relationships/image" Target="../media/image214.bin"/><Relationship Id="rId5" Type="http://schemas.openxmlformats.org/officeDocument/2006/relationships/image" Target="../media/image68.bin"/><Relationship Id="rId461" Type="http://schemas.openxmlformats.org/officeDocument/2006/relationships/image" Target="../media/image211.bin"/><Relationship Id="rId473" Type="http://schemas.openxmlformats.org/officeDocument/2006/relationships/image" Target="../media/image76.bin"/><Relationship Id="rId4" Type="http://schemas.openxmlformats.org/officeDocument/2006/relationships/image" Target="../media/image3.bin"/></Relationships>
</file>

<file path=ppt/slides/_rels/slide21.xml.rels><?xml version="1.0" encoding="UTF-8" standalone="yes"?>
<Relationships xmlns="http://schemas.openxmlformats.org/package/2006/relationships"><Relationship Id="rId8" Type="http://schemas.openxmlformats.org/officeDocument/2006/relationships/image" Target="../media/image66.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5.bin"/><Relationship Id="rId5" Type="http://schemas.openxmlformats.org/officeDocument/2006/relationships/image" Target="../media/image12.bin"/><Relationship Id="rId4" Type="http://schemas.openxmlformats.org/officeDocument/2006/relationships/image" Target="../media/image7.bin"/></Relationships>
</file>

<file path=ppt/slides/_rels/slide22.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23.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24.xml.rels><?xml version="1.0" encoding="UTF-8" standalone="yes"?>
<Relationships xmlns="http://schemas.openxmlformats.org/package/2006/relationships"><Relationship Id="rId3" Type="http://schemas.openxmlformats.org/officeDocument/2006/relationships/image" Target="../media/image67.bin"/><Relationship Id="rId7" Type="http://schemas.openxmlformats.org/officeDocument/2006/relationships/image" Target="../media/image7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0.bin"/><Relationship Id="rId5" Type="http://schemas.openxmlformats.org/officeDocument/2006/relationships/image" Target="../media/image77.bin"/><Relationship Id="rId4" Type="http://schemas.openxmlformats.org/officeDocument/2006/relationships/image" Target="../media/image3.bin"/></Relationships>
</file>

<file path=ppt/slides/_rels/slide25.xml.rels><?xml version="1.0" encoding="UTF-8" standalone="yes"?>
<Relationships xmlns="http://schemas.openxmlformats.org/package/2006/relationships"><Relationship Id="rId8" Type="http://schemas.openxmlformats.org/officeDocument/2006/relationships/image" Target="../media/image80.bin"/><Relationship Id="rId633" Type="http://schemas.openxmlformats.org/officeDocument/2006/relationships/image" Target="../media/image84.bin"/><Relationship Id="rId638" Type="http://schemas.openxmlformats.org/officeDocument/2006/relationships/image" Target="../media/image297.bin"/><Relationship Id="rId3" Type="http://schemas.openxmlformats.org/officeDocument/2006/relationships/image" Target="../media/image6.bin"/><Relationship Id="rId629" Type="http://schemas.openxmlformats.org/officeDocument/2006/relationships/image" Target="../media/image292.bin"/><Relationship Id="rId654" Type="http://schemas.openxmlformats.org/officeDocument/2006/relationships/image" Target="../media/image306.bin"/><Relationship Id="rId662" Type="http://schemas.openxmlformats.org/officeDocument/2006/relationships/image" Target="../media/image91.bin"/><Relationship Id="rId7" Type="http://schemas.openxmlformats.org/officeDocument/2006/relationships/image" Target="../media/image79.bin"/><Relationship Id="rId632" Type="http://schemas.openxmlformats.org/officeDocument/2006/relationships/image" Target="../media/image83.bin"/><Relationship Id="rId2" Type="http://schemas.openxmlformats.org/officeDocument/2006/relationships/image" Target="../media/image1.bin"/><Relationship Id="rId640" Type="http://schemas.openxmlformats.org/officeDocument/2006/relationships/image" Target="../media/image86.bin"/><Relationship Id="rId649" Type="http://schemas.openxmlformats.org/officeDocument/2006/relationships/image" Target="../media/image88.bin"/><Relationship Id="rId661" Type="http://schemas.openxmlformats.org/officeDocument/2006/relationships/image" Target="../media/image310.bin"/><Relationship Id="rId1" Type="http://schemas.openxmlformats.org/officeDocument/2006/relationships/slideLayout" Target="../slideLayouts/slideLayout7.xml"/><Relationship Id="rId6" Type="http://schemas.openxmlformats.org/officeDocument/2006/relationships/image" Target="../media/image13.bin"/><Relationship Id="rId631" Type="http://schemas.openxmlformats.org/officeDocument/2006/relationships/image" Target="../media/image82.bin"/><Relationship Id="rId5" Type="http://schemas.openxmlformats.org/officeDocument/2006/relationships/image" Target="../media/image12.bin"/><Relationship Id="rId648" Type="http://schemas.openxmlformats.org/officeDocument/2006/relationships/image" Target="../media/image87.bin"/><Relationship Id="rId656" Type="http://schemas.openxmlformats.org/officeDocument/2006/relationships/image" Target="../media/image90.bin"/><Relationship Id="rId630" Type="http://schemas.openxmlformats.org/officeDocument/2006/relationships/image" Target="../media/image81.bin"/><Relationship Id="rId639" Type="http://schemas.openxmlformats.org/officeDocument/2006/relationships/image" Target="../media/image85.bin"/><Relationship Id="rId4" Type="http://schemas.openxmlformats.org/officeDocument/2006/relationships/image" Target="../media/image7.bin"/><Relationship Id="rId647" Type="http://schemas.openxmlformats.org/officeDocument/2006/relationships/image" Target="../media/image302.bin"/><Relationship Id="rId655" Type="http://schemas.openxmlformats.org/officeDocument/2006/relationships/image" Target="../media/image89.bin"/><Relationship Id="rId663" Type="http://schemas.openxmlformats.org/officeDocument/2006/relationships/image" Target="../media/image92.bin"/><Relationship Id="rId668" Type="http://schemas.openxmlformats.org/officeDocument/2006/relationships/image" Target="../media/image314.bin"/></Relationships>
</file>

<file path=ppt/slides/_rels/slide26.xml.rels><?xml version="1.0" encoding="UTF-8" standalone="yes"?>
<Relationships xmlns="http://schemas.openxmlformats.org/package/2006/relationships"><Relationship Id="rId8" Type="http://schemas.openxmlformats.org/officeDocument/2006/relationships/image" Target="../media/image94.bin"/><Relationship Id="rId13" Type="http://schemas.openxmlformats.org/officeDocument/2006/relationships/image" Target="../media/image99.bin"/><Relationship Id="rId3" Type="http://schemas.openxmlformats.org/officeDocument/2006/relationships/image" Target="../media/image6.bin"/><Relationship Id="rId7" Type="http://schemas.openxmlformats.org/officeDocument/2006/relationships/image" Target="../media/image93.bin"/><Relationship Id="rId12" Type="http://schemas.openxmlformats.org/officeDocument/2006/relationships/image" Target="../media/image9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65.bin"/><Relationship Id="rId11" Type="http://schemas.openxmlformats.org/officeDocument/2006/relationships/image" Target="../media/image97.bin"/><Relationship Id="rId5" Type="http://schemas.openxmlformats.org/officeDocument/2006/relationships/image" Target="../media/image12.bin"/><Relationship Id="rId10" Type="http://schemas.openxmlformats.org/officeDocument/2006/relationships/image" Target="../media/image96.bin"/><Relationship Id="rId4" Type="http://schemas.openxmlformats.org/officeDocument/2006/relationships/image" Target="../media/image7.bin"/><Relationship Id="rId9" Type="http://schemas.openxmlformats.org/officeDocument/2006/relationships/image" Target="../media/image95.bin"/><Relationship Id="rId14" Type="http://schemas.openxmlformats.org/officeDocument/2006/relationships/image" Target="../media/image100.bin"/></Relationships>
</file>

<file path=ppt/slides/_rels/slide27.xml.rels><?xml version="1.0" encoding="UTF-8" standalone="yes"?>
<Relationships xmlns="http://schemas.openxmlformats.org/package/2006/relationships"><Relationship Id="rId8" Type="http://schemas.openxmlformats.org/officeDocument/2006/relationships/image" Target="../media/image11.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bin"/></Relationships>
</file>

<file path=ppt/slides/_rels/slide28.xml.rels><?xml version="1.0" encoding="UTF-8" standalone="yes"?>
<Relationships xmlns="http://schemas.openxmlformats.org/package/2006/relationships"><Relationship Id="rId8" Type="http://schemas.openxmlformats.org/officeDocument/2006/relationships/image" Target="../media/image102.bin"/><Relationship Id="rId3" Type="http://schemas.openxmlformats.org/officeDocument/2006/relationships/image" Target="../media/image6.bin"/><Relationship Id="rId7" Type="http://schemas.openxmlformats.org/officeDocument/2006/relationships/image" Target="../media/image10.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01.bin"/><Relationship Id="rId5" Type="http://schemas.openxmlformats.org/officeDocument/2006/relationships/image" Target="../media/image8.bin"/><Relationship Id="rId4" Type="http://schemas.openxmlformats.org/officeDocument/2006/relationships/image" Target="../media/image2.bin"/></Relationships>
</file>

<file path=ppt/slides/_rels/slide29.xml.rels><?xml version="1.0" encoding="UTF-8" standalone="yes"?>
<Relationships xmlns="http://schemas.openxmlformats.org/package/2006/relationships"><Relationship Id="rId8" Type="http://schemas.openxmlformats.org/officeDocument/2006/relationships/image" Target="../media/image104.bin"/><Relationship Id="rId3" Type="http://schemas.openxmlformats.org/officeDocument/2006/relationships/image" Target="../media/image6.bin"/><Relationship Id="rId7" Type="http://schemas.openxmlformats.org/officeDocument/2006/relationships/image" Target="../media/image103.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bin"/><Relationship Id="rId5" Type="http://schemas.openxmlformats.org/officeDocument/2006/relationships/image" Target="../media/image37.bin"/><Relationship Id="rId4" Type="http://schemas.openxmlformats.org/officeDocument/2006/relationships/image" Target="../media/image38.bin"/></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63" Type="http://schemas.openxmlformats.org/officeDocument/2006/relationships/image" Target="../media/image25.bin"/><Relationship Id="rId7" Type="http://schemas.openxmlformats.org/officeDocument/2006/relationships/image" Target="../media/image14.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3.bin"/><Relationship Id="rId5" Type="http://schemas.openxmlformats.org/officeDocument/2006/relationships/image" Target="../media/image12.bin"/><Relationship Id="rId4" Type="http://schemas.openxmlformats.org/officeDocument/2006/relationships/image" Target="../media/image7.bin"/></Relationships>
</file>

<file path=ppt/slides/_rels/slide30.xml.rels><?xml version="1.0" encoding="UTF-8" standalone="yes"?>
<Relationships xmlns="http://schemas.openxmlformats.org/package/2006/relationships"><Relationship Id="rId3" Type="http://schemas.openxmlformats.org/officeDocument/2006/relationships/image" Target="../media/image105.bin"/><Relationship Id="rId2" Type="http://schemas.openxmlformats.org/officeDocument/2006/relationships/image" Target="../media/image1.bin"/><Relationship Id="rId1" Type="http://schemas.openxmlformats.org/officeDocument/2006/relationships/slideLayout" Target="../slideLayouts/slideLayout7.xml"/><Relationship Id="rId4" Type="http://schemas.openxmlformats.org/officeDocument/2006/relationships/image" Target="../media/image106.bin"/></Relationships>
</file>

<file path=ppt/slides/_rels/slide4.xml.rels><?xml version="1.0" encoding="UTF-8" standalone="yes"?>
<Relationships xmlns="http://schemas.openxmlformats.org/package/2006/relationships"><Relationship Id="rId3" Type="http://schemas.openxmlformats.org/officeDocument/2006/relationships/image" Target="../media/image6.bin"/><Relationship Id="rId84" Type="http://schemas.openxmlformats.org/officeDocument/2006/relationships/image" Target="../media/image14.bin"/><Relationship Id="rId63" Type="http://schemas.openxmlformats.org/officeDocument/2006/relationships/image" Target="../media/image25.bin"/><Relationship Id="rId7" Type="http://schemas.openxmlformats.org/officeDocument/2006/relationships/image" Target="../media/image16.bin"/><Relationship Id="rId2" Type="http://schemas.openxmlformats.org/officeDocument/2006/relationships/image" Target="../media/image1.bin"/><Relationship Id="rId83" Type="http://schemas.openxmlformats.org/officeDocument/2006/relationships/image" Target="../media/image17.bin"/><Relationship Id="rId1" Type="http://schemas.openxmlformats.org/officeDocument/2006/relationships/slideLayout" Target="../slideLayouts/slideLayout7.xml"/><Relationship Id="rId6" Type="http://schemas.openxmlformats.org/officeDocument/2006/relationships/image" Target="../media/image15.bin"/><Relationship Id="rId5" Type="http://schemas.openxmlformats.org/officeDocument/2006/relationships/image" Target="../media/image12.bin"/><Relationship Id="rId82" Type="http://schemas.openxmlformats.org/officeDocument/2006/relationships/image" Target="../media/image34.bin"/><Relationship Id="rId4" Type="http://schemas.openxmlformats.org/officeDocument/2006/relationships/image" Target="../media/image7.bin"/></Relationships>
</file>

<file path=ppt/slides/_rels/slide5.xml.rels><?xml version="1.0" encoding="UTF-8" standalone="yes"?>
<Relationships xmlns="http://schemas.openxmlformats.org/package/2006/relationships"><Relationship Id="rId8" Type="http://schemas.openxmlformats.org/officeDocument/2006/relationships/image" Target="../media/image20.bin"/><Relationship Id="rId13" Type="http://schemas.openxmlformats.org/officeDocument/2006/relationships/image" Target="../media/image26.bin"/><Relationship Id="rId18" Type="http://schemas.openxmlformats.org/officeDocument/2006/relationships/image" Target="../media/image31.bin"/><Relationship Id="rId3" Type="http://schemas.openxmlformats.org/officeDocument/2006/relationships/image" Target="../media/image6.bin"/><Relationship Id="rId21" Type="http://schemas.openxmlformats.org/officeDocument/2006/relationships/image" Target="../media/image35.bin"/><Relationship Id="rId7" Type="http://schemas.openxmlformats.org/officeDocument/2006/relationships/image" Target="../media/image19.bin"/><Relationship Id="rId12" Type="http://schemas.openxmlformats.org/officeDocument/2006/relationships/image" Target="../media/image24.bin"/><Relationship Id="rId17" Type="http://schemas.openxmlformats.org/officeDocument/2006/relationships/image" Target="../media/image30.bin"/><Relationship Id="rId2" Type="http://schemas.openxmlformats.org/officeDocument/2006/relationships/image" Target="../media/image1.bin"/><Relationship Id="rId16" Type="http://schemas.openxmlformats.org/officeDocument/2006/relationships/image" Target="../media/image29.bin"/><Relationship Id="rId20" Type="http://schemas.openxmlformats.org/officeDocument/2006/relationships/image" Target="../media/image33.bin"/><Relationship Id="rId1" Type="http://schemas.openxmlformats.org/officeDocument/2006/relationships/slideLayout" Target="../slideLayouts/slideLayout7.xml"/><Relationship Id="rId6" Type="http://schemas.openxmlformats.org/officeDocument/2006/relationships/image" Target="../media/image18.bin"/><Relationship Id="rId11" Type="http://schemas.openxmlformats.org/officeDocument/2006/relationships/image" Target="../media/image23.bin"/><Relationship Id="rId5" Type="http://schemas.openxmlformats.org/officeDocument/2006/relationships/image" Target="../media/image8.bin"/><Relationship Id="rId15" Type="http://schemas.openxmlformats.org/officeDocument/2006/relationships/image" Target="../media/image28.bin"/><Relationship Id="rId10" Type="http://schemas.openxmlformats.org/officeDocument/2006/relationships/image" Target="../media/image22.bin"/><Relationship Id="rId19" Type="http://schemas.openxmlformats.org/officeDocument/2006/relationships/image" Target="../media/image32.bin"/><Relationship Id="rId4" Type="http://schemas.openxmlformats.org/officeDocument/2006/relationships/image" Target="../media/image2.bin"/><Relationship Id="rId9" Type="http://schemas.openxmlformats.org/officeDocument/2006/relationships/image" Target="../media/image21.bin"/><Relationship Id="rId14" Type="http://schemas.openxmlformats.org/officeDocument/2006/relationships/image" Target="../media/image27.bin"/></Relationships>
</file>

<file path=ppt/slides/_rels/slide6.xml.rels><?xml version="1.0" encoding="UTF-8" standalone="yes"?>
<Relationships xmlns="http://schemas.openxmlformats.org/package/2006/relationships"><Relationship Id="rId8" Type="http://schemas.openxmlformats.org/officeDocument/2006/relationships/image" Target="../media/image14.bin"/><Relationship Id="rId3" Type="http://schemas.openxmlformats.org/officeDocument/2006/relationships/image" Target="../media/image6.bin"/><Relationship Id="rId63" Type="http://schemas.openxmlformats.org/officeDocument/2006/relationships/image" Target="../media/image25.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bin"/><Relationship Id="rId7" Type="http://schemas.openxmlformats.org/officeDocument/2006/relationships/image" Target="../media/image40.png"/><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2.bin"/><Relationship Id="rId10" Type="http://schemas.openxmlformats.org/officeDocument/2006/relationships/image" Target="../media/image43.png"/><Relationship Id="rId4" Type="http://schemas.openxmlformats.org/officeDocument/2006/relationships/image" Target="../media/image7.bin"/><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14.bin"/><Relationship Id="rId3" Type="http://schemas.openxmlformats.org/officeDocument/2006/relationships/image" Target="../media/image6.bin"/><Relationship Id="rId63" Type="http://schemas.openxmlformats.org/officeDocument/2006/relationships/image" Target="../media/image25.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_rels/slide9.xml.rels><?xml version="1.0" encoding="UTF-8" standalone="yes"?>
<Relationships xmlns="http://schemas.openxmlformats.org/package/2006/relationships"><Relationship Id="rId8" Type="http://schemas.openxmlformats.org/officeDocument/2006/relationships/image" Target="../media/image14.bin"/><Relationship Id="rId3" Type="http://schemas.openxmlformats.org/officeDocument/2006/relationships/image" Target="../media/image6.bin"/><Relationship Id="rId63" Type="http://schemas.openxmlformats.org/officeDocument/2006/relationships/image" Target="../media/image25.bin"/><Relationship Id="rId7" Type="http://schemas.openxmlformats.org/officeDocument/2006/relationships/image" Target="../media/image38.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12.bin"/><Relationship Id="rId5" Type="http://schemas.openxmlformats.org/officeDocument/2006/relationships/image" Target="../media/image37.bin"/><Relationship Id="rId4" Type="http://schemas.openxmlformats.org/officeDocument/2006/relationships/image" Target="../media/image3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3906652" y="0"/>
            <a:ext cx="4381351" cy="3486745"/>
          </a:xfrm>
          <a:prstGeom prst="rect">
            <a:avLst/>
          </a:prstGeom>
        </p:spPr>
      </p:pic>
      <p:pic>
        <p:nvPicPr>
          <p:cNvPr id="3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659350" y="8915876"/>
            <a:ext cx="228600" cy="228600"/>
          </a:xfrm>
          <a:prstGeom prst="rect">
            <a:avLst/>
          </a:prstGeom>
        </p:spPr>
      </p:pic>
      <p:pic>
        <p:nvPicPr>
          <p:cNvPr id="3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659350" y="9297543"/>
            <a:ext cx="228600" cy="228600"/>
          </a:xfrm>
          <a:prstGeom prst="rect">
            <a:avLst/>
          </a:prstGeom>
        </p:spPr>
      </p:pic>
      <p:pic>
        <p:nvPicPr>
          <p:cNvPr id="309"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5">
            <a:alphaModFix/>
          </a:blip>
          <a:stretch/>
        </p:blipFill>
        <p:spPr>
          <a:xfrm>
            <a:off x="0" y="0"/>
            <a:ext cx="18288000" cy="10287000"/>
          </a:xfrm>
          <a:prstGeom prst="rect">
            <a:avLst/>
          </a:prstGeom>
        </p:spPr>
      </p:pic>
      <p:sp>
        <p:nvSpPr>
          <p:cNvPr id="311" name="Presenter Name-417">
            <a:extLst>
              <a:ext uri="{FF2B5EF4-FFF2-40B4-BE49-F238E27FC236}">
                <a16:creationId xmlns:a16="http://schemas.microsoft.com/office/drawing/2014/main" id="{111B4A49-B930-4A89-A1CD-6CA2B3D95AED}"/>
              </a:ext>
            </a:extLst>
          </p:cNvPr>
          <p:cNvSpPr txBox="1"/>
          <p:nvPr/>
        </p:nvSpPr>
        <p:spPr>
          <a:xfrm>
            <a:off x="1866900" y="6796088"/>
            <a:ext cx="8986838" cy="439992"/>
          </a:xfrm>
          <a:prstGeom prst="rect">
            <a:avLst/>
          </a:prstGeom>
          <a:noFill/>
        </p:spPr>
        <p:txBody>
          <a:bodyPr vertOverflow="clip" horzOverflow="clip" wrap="square" lIns="0" tIns="0" rIns="0" bIns="0" rtlCol="0" anchor="t">
            <a:spAutoFit/>
          </a:bodyPr>
          <a:lstStyle/>
          <a:p>
            <a:pPr algn="l">
              <a:lnSpc>
                <a:spcPts val="3726"/>
              </a:lnSpc>
            </a:pPr>
            <a:r>
              <a:rPr lang="es-CO" sz="2700" b="1" spc="-27" dirty="0">
                <a:solidFill>
                  <a:srgbClr val="FAFAFA">
                    <a:alpha val="100000"/>
                  </a:srgbClr>
                </a:solidFill>
                <a:latin typeface="Futura Std Book" panose="020B0502020204020303" pitchFamily="34" charset="0"/>
              </a:rPr>
              <a:t>María Paula Díaz</a:t>
            </a:r>
          </a:p>
        </p:txBody>
      </p:sp>
      <p:sp>
        <p:nvSpPr>
          <p:cNvPr id="313" name="Presenter Designation-409">
            <a:extLst>
              <a:ext uri="{FF2B5EF4-FFF2-40B4-BE49-F238E27FC236}">
                <a16:creationId xmlns:a16="http://schemas.microsoft.com/office/drawing/2014/main" id="{111B4A49-B930-4A89-A1CD-6CA2B3D95AED}"/>
              </a:ext>
            </a:extLst>
          </p:cNvPr>
          <p:cNvSpPr txBox="1"/>
          <p:nvPr/>
        </p:nvSpPr>
        <p:spPr>
          <a:xfrm>
            <a:off x="1866900" y="7269194"/>
            <a:ext cx="8986838" cy="322139"/>
          </a:xfrm>
          <a:prstGeom prst="rect">
            <a:avLst/>
          </a:prstGeom>
          <a:noFill/>
        </p:spPr>
        <p:txBody>
          <a:bodyPr vertOverflow="clip" horzOverflow="clip" wrap="square" lIns="0" tIns="0" rIns="0" bIns="0" rtlCol="0" anchor="t">
            <a:spAutoFit/>
          </a:bodyPr>
          <a:lstStyle/>
          <a:p>
            <a:pPr algn="l">
              <a:lnSpc>
                <a:spcPts val="2718"/>
              </a:lnSpc>
            </a:pPr>
            <a:r>
              <a:rPr lang="es-CO" sz="1800" spc="-36" dirty="0">
                <a:solidFill>
                  <a:srgbClr val="FAFAFA">
                    <a:alpha val="100000"/>
                  </a:srgbClr>
                </a:solidFill>
                <a:latin typeface="Futura Std Book" panose="020B0502020204020303" pitchFamily="34" charset="0"/>
              </a:rPr>
              <a:t>Presentadora</a:t>
            </a:r>
          </a:p>
        </p:txBody>
      </p:sp>
      <p:pic>
        <p:nvPicPr>
          <p:cNvPr id="315" name="sgPresentorImageNod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62000" y="6780276"/>
            <a:ext cx="876300" cy="876300"/>
          </a:xfrm>
          <a:prstGeom prst="rect">
            <a:avLst/>
          </a:prstGeom>
        </p:spPr>
      </p:pic>
      <p:sp>
        <p:nvSpPr>
          <p:cNvPr id="317" name="Awesome Presentation Title-0">
            <a:extLst>
              <a:ext uri="{FF2B5EF4-FFF2-40B4-BE49-F238E27FC236}">
                <a16:creationId xmlns:a16="http://schemas.microsoft.com/office/drawing/2014/main" id="{111B4A49-B930-4A89-A1CD-6CA2B3D95AED}"/>
              </a:ext>
            </a:extLst>
          </p:cNvPr>
          <p:cNvSpPr txBox="1"/>
          <p:nvPr/>
        </p:nvSpPr>
        <p:spPr>
          <a:xfrm>
            <a:off x="762000" y="2630234"/>
            <a:ext cx="10091738" cy="2095500"/>
          </a:xfrm>
          <a:prstGeom prst="rect">
            <a:avLst/>
          </a:prstGeom>
          <a:noFill/>
        </p:spPr>
        <p:txBody>
          <a:bodyPr vertOverflow="clip" horzOverflow="clip" wrap="square" lIns="0" tIns="0" rIns="0" bIns="0" rtlCol="0" anchor="t">
            <a:spAutoFit/>
          </a:bodyPr>
          <a:lstStyle/>
          <a:p>
            <a:pPr algn="l">
              <a:lnSpc>
                <a:spcPts val="7920"/>
              </a:lnSpc>
            </a:pPr>
            <a:r>
              <a:rPr lang="es-CO" sz="7200" b="1" spc="-72" dirty="0">
                <a:solidFill>
                  <a:srgbClr val="FAFAFA">
                    <a:alpha val="100000"/>
                  </a:srgbClr>
                </a:solidFill>
                <a:latin typeface="Futura Std Book" panose="020B0502020204020303" pitchFamily="34" charset="0"/>
              </a:rPr>
              <a:t>Taller IA para Exportadores</a:t>
            </a:r>
          </a:p>
        </p:txBody>
      </p:sp>
      <p:sp>
        <p:nvSpPr>
          <p:cNvPr id="319"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762000" y="4834223"/>
            <a:ext cx="10091738" cy="768608"/>
          </a:xfrm>
          <a:prstGeom prst="rect">
            <a:avLst/>
          </a:prstGeom>
          <a:noFill/>
        </p:spPr>
        <p:txBody>
          <a:bodyPr vertOverflow="clip" horzOverflow="clip" wrap="square" lIns="0" tIns="0" rIns="0" bIns="0" rtlCol="0" anchor="t">
            <a:spAutoFit/>
          </a:bodyPr>
          <a:lstStyle/>
          <a:p>
            <a:pPr algn="l">
              <a:lnSpc>
                <a:spcPts val="3108"/>
              </a:lnSpc>
            </a:pPr>
            <a:r>
              <a:rPr lang="es-CO" sz="2100" spc="-42" dirty="0">
                <a:solidFill>
                  <a:srgbClr val="FAFAFA">
                    <a:alpha val="100000"/>
                  </a:srgbClr>
                </a:solidFill>
                <a:latin typeface="Futura Std Book" panose="020B0502020204020303" pitchFamily="34" charset="0"/>
              </a:rPr>
              <a:t>Descubre cómo la inteligencia artificial puede transformar el análisis de los requisitos de exportación y optimizar tus procesos comerciales en el caso de uso 5.</a:t>
            </a:r>
          </a:p>
        </p:txBody>
      </p:sp>
    </p:spTree>
    <p:extLst>
      <p:ext uri="{BB962C8B-B14F-4D97-AF65-F5344CB8AC3E}">
        <p14:creationId xmlns:p14="http://schemas.microsoft.com/office/powerpoint/2010/main" val="3648047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AB38B-662D-887E-E68D-5EEDCCDEC221}"/>
            </a:ext>
          </a:extLst>
        </p:cNvPr>
        <p:cNvGrpSpPr/>
        <p:nvPr/>
      </p:nvGrpSpPr>
      <p:grpSpPr>
        <a:xfrm>
          <a:off x="0" y="0"/>
          <a:ext cx="0" cy="0"/>
          <a:chOff x="0" y="0"/>
          <a:chExt cx="0" cy="0"/>
        </a:xfrm>
      </p:grpSpPr>
      <p:pic>
        <p:nvPicPr>
          <p:cNvPr id="686" name="Rect">
            <a:extLst>
              <a:ext uri="{FF2B5EF4-FFF2-40B4-BE49-F238E27FC236}">
                <a16:creationId xmlns:a16="http://schemas.microsoft.com/office/drawing/2014/main" id="{ACD7E362-5D8B-5A51-CCFB-CB7768D86AF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7" name="Rect">
            <a:extLst>
              <a:ext uri="{FF2B5EF4-FFF2-40B4-BE49-F238E27FC236}">
                <a16:creationId xmlns:a16="http://schemas.microsoft.com/office/drawing/2014/main" id="{CC52FDAF-A4EE-2841-E8F5-49D3A2CEEF04}"/>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689" name="Rect">
            <a:extLst>
              <a:ext uri="{FF2B5EF4-FFF2-40B4-BE49-F238E27FC236}">
                <a16:creationId xmlns:a16="http://schemas.microsoft.com/office/drawing/2014/main" id="{66B76129-8DE0-BAD5-A1F3-CA4E53FB7337}"/>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691" name="Rect">
            <a:extLst>
              <a:ext uri="{FF2B5EF4-FFF2-40B4-BE49-F238E27FC236}">
                <a16:creationId xmlns:a16="http://schemas.microsoft.com/office/drawing/2014/main" id="{459C643E-5511-B642-21CE-4D710EC3864D}"/>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693" name="Rect">
            <a:extLst>
              <a:ext uri="{FF2B5EF4-FFF2-40B4-BE49-F238E27FC236}">
                <a16:creationId xmlns:a16="http://schemas.microsoft.com/office/drawing/2014/main" id="{B54D1AA8-A879-B11B-A789-5E5C34FB5F3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695" name="Rect">
            <a:extLst>
              <a:ext uri="{FF2B5EF4-FFF2-40B4-BE49-F238E27FC236}">
                <a16:creationId xmlns:a16="http://schemas.microsoft.com/office/drawing/2014/main" id="{9F7D6317-E848-A891-44AB-BA03CDCFF19A}"/>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697" name="Rect">
            <a:extLst>
              <a:ext uri="{FF2B5EF4-FFF2-40B4-BE49-F238E27FC236}">
                <a16:creationId xmlns:a16="http://schemas.microsoft.com/office/drawing/2014/main" id="{18C8A58D-CD54-30CB-02F6-A61B7AF6DF46}"/>
              </a:ext>
            </a:extLst>
          </p:cNvPr>
          <p:cNvPicPr>
            <a:picLocks noChangeAspect="1"/>
          </p:cNvPicPr>
          <p:nvPr/>
        </p:nvPicPr>
        <p:blipFill rotWithShape="1">
          <a:blip r:embed="rId7">
            <a:alphaModFix/>
          </a:blip>
          <a:stretch/>
        </p:blipFill>
        <p:spPr>
          <a:xfrm>
            <a:off x="762000" y="762000"/>
            <a:ext cx="16764000" cy="8763000"/>
          </a:xfrm>
          <a:prstGeom prst="rect">
            <a:avLst/>
          </a:prstGeom>
        </p:spPr>
      </p:pic>
      <p:pic>
        <p:nvPicPr>
          <p:cNvPr id="2" name="svg">
            <a:extLst>
              <a:ext uri="{FF2B5EF4-FFF2-40B4-BE49-F238E27FC236}">
                <a16:creationId xmlns:a16="http://schemas.microsoft.com/office/drawing/2014/main" id="{85583D1F-016F-FA92-F9CF-6AF729134A07}"/>
              </a:ext>
            </a:extLst>
          </p:cNvPr>
          <p:cNvPicPr>
            <a:picLocks noChangeAspect="1"/>
          </p:cNvPicPr>
          <p:nvPr/>
        </p:nvPicPr>
        <p:blipFill rotWithShape="1">
          <a:blip r:embed="rId8">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l="21079" r="60088"/>
          <a:stretch/>
        </p:blipFill>
        <p:spPr>
          <a:xfrm>
            <a:off x="14425121" y="219709"/>
            <a:ext cx="2755231" cy="2266950"/>
          </a:xfrm>
          <a:prstGeom prst="rect">
            <a:avLst/>
          </a:prstGeom>
        </p:spPr>
      </p:pic>
      <p:sp>
        <p:nvSpPr>
          <p:cNvPr id="4" name="CuadroTexto 3">
            <a:extLst>
              <a:ext uri="{FF2B5EF4-FFF2-40B4-BE49-F238E27FC236}">
                <a16:creationId xmlns:a16="http://schemas.microsoft.com/office/drawing/2014/main" id="{0DEDFB18-EDBC-9B48-A3B0-0C6054E0822C}"/>
              </a:ext>
            </a:extLst>
          </p:cNvPr>
          <p:cNvSpPr txBox="1"/>
          <p:nvPr/>
        </p:nvSpPr>
        <p:spPr>
          <a:xfrm>
            <a:off x="1107648" y="1137964"/>
            <a:ext cx="9144000" cy="430439"/>
          </a:xfrm>
          <a:prstGeom prst="rect">
            <a:avLst/>
          </a:prstGeom>
          <a:noFill/>
        </p:spPr>
        <p:txBody>
          <a:bodyPr wrap="square">
            <a:spAutoFit/>
          </a:bodyPr>
          <a:lstStyle/>
          <a:p>
            <a:pPr algn="ctr">
              <a:lnSpc>
                <a:spcPts val="2541"/>
              </a:lnSpc>
            </a:pPr>
            <a:r>
              <a:rPr lang="es-CO" sz="3200" spc="-33" dirty="0">
                <a:solidFill>
                  <a:srgbClr val="313A43">
                    <a:alpha val="100000"/>
                  </a:srgbClr>
                </a:solidFill>
                <a:latin typeface="Futura Std Condensed ExtBd" panose="020B0806020204030204" pitchFamily="34" charset="0"/>
              </a:rPr>
              <a:t>Vamos a hacer un </a:t>
            </a:r>
            <a:r>
              <a:rPr lang="es-CO" sz="3200" b="1" spc="-33" dirty="0">
                <a:solidFill>
                  <a:srgbClr val="313A43">
                    <a:alpha val="100000"/>
                  </a:srgbClr>
                </a:solidFill>
                <a:latin typeface="Futura Std Condensed ExtBd" panose="020B0806020204030204" pitchFamily="34" charset="0"/>
              </a:rPr>
              <a:t>Análisis exploratorio.</a:t>
            </a:r>
          </a:p>
        </p:txBody>
      </p:sp>
      <p:sp>
        <p:nvSpPr>
          <p:cNvPr id="6" name="CuadroTexto 5">
            <a:extLst>
              <a:ext uri="{FF2B5EF4-FFF2-40B4-BE49-F238E27FC236}">
                <a16:creationId xmlns:a16="http://schemas.microsoft.com/office/drawing/2014/main" id="{1450CCF3-55C4-A8B0-A09F-FCE71FDF6040}"/>
              </a:ext>
            </a:extLst>
          </p:cNvPr>
          <p:cNvSpPr txBox="1"/>
          <p:nvPr/>
        </p:nvSpPr>
        <p:spPr>
          <a:xfrm>
            <a:off x="1407695" y="2700400"/>
            <a:ext cx="15604958" cy="6012000"/>
          </a:xfrm>
          <a:prstGeom prst="rect">
            <a:avLst/>
          </a:prstGeom>
          <a:noFill/>
        </p:spPr>
        <p:txBody>
          <a:bodyPr wrap="square" numCol="3">
            <a:spAutoFit/>
          </a:bodyPr>
          <a:lstStyle/>
          <a:p>
            <a:pPr>
              <a:lnSpc>
                <a:spcPct val="107000"/>
              </a:lnSpc>
              <a:spcAft>
                <a:spcPts val="800"/>
              </a:spcAft>
              <a:buNone/>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Tu tarea es investigar, analizar y extraer de manera clara, estructurada y detallada toda la información normativa aplicable a la exportación de productos clasificados bajo la partida arancelaria </a:t>
            </a:r>
            <a:r>
              <a:rPr lang="es-CO" sz="1200" i="1" kern="100" dirty="0">
                <a:effectLst/>
                <a:latin typeface="Futura Std Book" panose="020B0502020204020303" pitchFamily="34" charset="0"/>
                <a:ea typeface="Aptos" panose="020B0004020202020204" pitchFamily="34" charset="0"/>
                <a:cs typeface="Times New Roman" panose="02020603050405020304" pitchFamily="18" charset="0"/>
              </a:rPr>
              <a:t>950300</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(juguetes) desde Colombia hacia Estados Unidos.</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Instrucciones: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Prioriza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fuentes oficiales y actualizadas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como el sitio web de la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U.S.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Consumer</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Product</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Safety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Commission</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(CPSC)</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Customs</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and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Border</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Protection</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(CBP)</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ASTM International</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Código de Regulaciones Federales (CFR)</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y otras autoridades competentes en EE.UU.</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Incluye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la URL o referencia precisa</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de cada fuente utilizada.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Asegúrate de que los requisitos aplican específicamente a juguetes (partida 950300) y al país exportador (Colombia).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Presenta la información en un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formato estructurado tipo tabla o lista jerárquica</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con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títulos, subtítulos, descripciones claras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y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fuente citada para cada punto</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Organiza la información en los siguientes bloques: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1. Requisitos técnicos y de seguridad</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técnicas aplicables (por ejemplo: ASTM F963).</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Certificaciones obligatorias.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Ensayos de laboratorio requeridos.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Procedimientos de evaluación de conformidad.</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para cada requisito.</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2. Etiquetado y empaque</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Información obligatoria en el empaque (idioma, advertencias, instrucciones).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sobre el formato o visibilidad del etiquetado.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Códigos o símbolos requeridos.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correspondiente.</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3. Regulaciones sanitarias o medioambientales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Sustancias prohibidas o restringidas (ej. ftalatos, plomo).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medioambientales relevantes (ej. TSCA, CPSIA).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Criterios sobre materiales seguros.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vinculada.</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4. Documentos requeridos para el ingreso al mercado estadounidense</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Certificados de conformidad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Children's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Product</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Certificate</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Formularios aduaneros (por ejemplo, CBP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Form</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3461).</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Licencias previas o notificaciones necesarias.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normativa correspondiente.</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5. Autoridades competentes en EE.UU.</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Nombre, función y contacto (si aplica) de las entidades responsables del cumplimiento regulatorio (ej. CPSC, CBP, EPA).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institucional oficial.</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6. Observaciones adicionales y alertas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Recomendaciones relevantes para evitar sanciones.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Alertas de cumplimiento, listas negras, o requisitos sujetos a cambio.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de cada observación.</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Formato de salida esperado: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Tabla o lista con:</a:t>
            </a: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Bloque temático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Elemento regulatorio específico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Descripción clara y concisa</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buNone/>
            </a:pPr>
            <a:r>
              <a:rPr lang="es-CO" sz="1200" b="1" dirty="0">
                <a:effectLst/>
                <a:latin typeface="Futura Std Book" panose="020B0502020204020303" pitchFamily="34" charset="0"/>
                <a:ea typeface="Aptos" panose="020B0004020202020204" pitchFamily="34" charset="0"/>
                <a:cs typeface="Times New Roman" panose="02020603050405020304" pitchFamily="18" charset="0"/>
              </a:rPr>
              <a:t>Fuente con URL escrito donde aparece la información</a:t>
            </a:r>
            <a:endParaRPr lang="es-CO" sz="1200" dirty="0">
              <a:latin typeface="Futura Std Book" panose="020B0502020204020303" pitchFamily="34" charset="0"/>
            </a:endParaRPr>
          </a:p>
        </p:txBody>
      </p:sp>
      <p:sp>
        <p:nvSpPr>
          <p:cNvPr id="7" name="CuadroTexto 6">
            <a:extLst>
              <a:ext uri="{FF2B5EF4-FFF2-40B4-BE49-F238E27FC236}">
                <a16:creationId xmlns:a16="http://schemas.microsoft.com/office/drawing/2014/main" id="{7C8A2DCF-48B3-ABE6-EFCC-0CA04C4A608D}"/>
              </a:ext>
            </a:extLst>
          </p:cNvPr>
          <p:cNvSpPr txBox="1"/>
          <p:nvPr/>
        </p:nvSpPr>
        <p:spPr>
          <a:xfrm>
            <a:off x="1107647" y="2054313"/>
            <a:ext cx="8798349" cy="430439"/>
          </a:xfrm>
          <a:prstGeom prst="rect">
            <a:avLst/>
          </a:prstGeom>
          <a:noFill/>
        </p:spPr>
        <p:txBody>
          <a:bodyPr wrap="square">
            <a:spAutoFit/>
          </a:bodyPr>
          <a:lstStyle/>
          <a:p>
            <a:pPr>
              <a:lnSpc>
                <a:spcPts val="2541"/>
              </a:lnSpc>
            </a:pPr>
            <a:r>
              <a:rPr lang="es-CO" sz="3200" spc="-33" dirty="0" err="1">
                <a:solidFill>
                  <a:srgbClr val="313A43">
                    <a:alpha val="100000"/>
                  </a:srgbClr>
                </a:solidFill>
                <a:latin typeface="Futura Std Condensed ExtBd" panose="020B0806020204030204" pitchFamily="34" charset="0"/>
              </a:rPr>
              <a:t>Prompt</a:t>
            </a:r>
            <a:r>
              <a:rPr lang="es-CO" sz="3200" spc="-33" dirty="0">
                <a:solidFill>
                  <a:srgbClr val="313A43">
                    <a:alpha val="100000"/>
                  </a:srgbClr>
                </a:solidFill>
                <a:latin typeface="Futura Std Condensed ExtBd" panose="020B0806020204030204" pitchFamily="34" charset="0"/>
              </a:rPr>
              <a:t>:</a:t>
            </a:r>
            <a:endParaRPr lang="es-CO" sz="3200" b="1" spc="-33" dirty="0">
              <a:solidFill>
                <a:srgbClr val="313A43">
                  <a:alpha val="100000"/>
                </a:srgbClr>
              </a:solidFill>
              <a:latin typeface="Futura Std Condensed ExtBd" panose="020B0806020204030204" pitchFamily="34" charset="0"/>
            </a:endParaRPr>
          </a:p>
        </p:txBody>
      </p:sp>
    </p:spTree>
    <p:extLst>
      <p:ext uri="{BB962C8B-B14F-4D97-AF65-F5344CB8AC3E}">
        <p14:creationId xmlns:p14="http://schemas.microsoft.com/office/powerpoint/2010/main" val="168977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5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3906652" y="0"/>
            <a:ext cx="4381351" cy="3486745"/>
          </a:xfrm>
          <a:prstGeom prst="rect">
            <a:avLst/>
          </a:prstGeom>
        </p:spPr>
      </p:pic>
      <p:pic>
        <p:nvPicPr>
          <p:cNvPr id="5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8915876"/>
            <a:ext cx="228600" cy="228600"/>
          </a:xfrm>
          <a:prstGeom prst="rect">
            <a:avLst/>
          </a:prstGeom>
        </p:spPr>
      </p:pic>
      <p:pic>
        <p:nvPicPr>
          <p:cNvPr id="5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9297543"/>
            <a:ext cx="228600" cy="228600"/>
          </a:xfrm>
          <a:prstGeom prst="rect">
            <a:avLst/>
          </a:prstGeom>
        </p:spPr>
      </p:pic>
      <p:pic>
        <p:nvPicPr>
          <p:cNvPr id="5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077200" y="762000"/>
            <a:ext cx="9448800" cy="8763000"/>
          </a:xfrm>
          <a:prstGeom prst="rect">
            <a:avLst/>
          </a:prstGeom>
        </p:spPr>
      </p:pic>
      <p:pic>
        <p:nvPicPr>
          <p:cNvPr id="5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8848725" y="1533525"/>
            <a:ext cx="1695450" cy="447675"/>
          </a:xfrm>
          <a:prstGeom prst="rect">
            <a:avLst/>
          </a:prstGeom>
        </p:spPr>
      </p:pic>
      <p:sp>
        <p:nvSpPr>
          <p:cNvPr id="514" name="text-0,0">
            <a:extLst>
              <a:ext uri="{FF2B5EF4-FFF2-40B4-BE49-F238E27FC236}">
                <a16:creationId xmlns:a16="http://schemas.microsoft.com/office/drawing/2014/main" id="{111B4A49-B930-4A89-A1CD-6CA2B3D95AED}"/>
              </a:ext>
            </a:extLst>
          </p:cNvPr>
          <p:cNvSpPr txBox="1"/>
          <p:nvPr/>
        </p:nvSpPr>
        <p:spPr>
          <a:xfrm>
            <a:off x="9221343" y="1647825"/>
            <a:ext cx="985838" cy="228600"/>
          </a:xfrm>
          <a:prstGeom prst="rect">
            <a:avLst/>
          </a:prstGeom>
          <a:noFill/>
        </p:spPr>
        <p:txBody>
          <a:bodyPr vertOverflow="clip" horzOverflow="clip" wrap="square" lIns="0" tIns="0" rIns="0" bIns="0" rtlCol="0" anchor="t">
            <a:spAutoFit/>
          </a:bodyPr>
          <a:lstStyle/>
          <a:p>
            <a:pPr algn="ctr">
              <a:lnSpc>
                <a:spcPts val="1752"/>
              </a:lnSpc>
            </a:pPr>
            <a:r>
              <a:rPr lang="en-US" sz="1200" b="1" spc="-12" dirty="0">
                <a:solidFill>
                  <a:srgbClr val="000000">
                    <a:alpha val="100000"/>
                  </a:srgbClr>
                </a:solidFill>
                <a:latin typeface="Space Grotesk" panose="00000700000000000000" pitchFamily="2" charset="0"/>
              </a:rPr>
              <a:t>Herramienta</a:t>
            </a:r>
          </a:p>
        </p:txBody>
      </p:sp>
      <p:pic>
        <p:nvPicPr>
          <p:cNvPr id="5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0546709" y="1533525"/>
            <a:ext cx="1724025" cy="447675"/>
          </a:xfrm>
          <a:prstGeom prst="rect">
            <a:avLst/>
          </a:prstGeom>
        </p:spPr>
      </p:pic>
      <p:sp>
        <p:nvSpPr>
          <p:cNvPr id="518" name="text-0,1">
            <a:extLst>
              <a:ext uri="{FF2B5EF4-FFF2-40B4-BE49-F238E27FC236}">
                <a16:creationId xmlns:a16="http://schemas.microsoft.com/office/drawing/2014/main" id="{111B4A49-B930-4A89-A1CD-6CA2B3D95AED}"/>
              </a:ext>
            </a:extLst>
          </p:cNvPr>
          <p:cNvSpPr txBox="1"/>
          <p:nvPr/>
        </p:nvSpPr>
        <p:spPr>
          <a:xfrm>
            <a:off x="10761154" y="1647825"/>
            <a:ext cx="1328738" cy="228600"/>
          </a:xfrm>
          <a:prstGeom prst="rect">
            <a:avLst/>
          </a:prstGeom>
          <a:noFill/>
        </p:spPr>
        <p:txBody>
          <a:bodyPr vertOverflow="clip" horzOverflow="clip" wrap="square" lIns="0" tIns="0" rIns="0" bIns="0" rtlCol="0" anchor="t">
            <a:spAutoFit/>
          </a:bodyPr>
          <a:lstStyle/>
          <a:p>
            <a:pPr algn="ctr">
              <a:lnSpc>
                <a:spcPts val="1752"/>
              </a:lnSpc>
            </a:pPr>
            <a:r>
              <a:rPr lang="en-US" sz="1200" b="1" spc="-12" dirty="0">
                <a:solidFill>
                  <a:srgbClr val="000000">
                    <a:alpha val="100000"/>
                  </a:srgbClr>
                </a:solidFill>
                <a:latin typeface="Space Grotesk" panose="00000700000000000000" pitchFamily="2" charset="0"/>
              </a:rPr>
              <a:t>Tipo de búsqueda</a:t>
            </a:r>
          </a:p>
        </p:txBody>
      </p:sp>
      <p:pic>
        <p:nvPicPr>
          <p:cNvPr id="5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12268200" y="1533525"/>
            <a:ext cx="1695450" cy="447675"/>
          </a:xfrm>
          <a:prstGeom prst="rect">
            <a:avLst/>
          </a:prstGeom>
        </p:spPr>
      </p:pic>
      <p:sp>
        <p:nvSpPr>
          <p:cNvPr id="522" name="text-0,2">
            <a:extLst>
              <a:ext uri="{FF2B5EF4-FFF2-40B4-BE49-F238E27FC236}">
                <a16:creationId xmlns:a16="http://schemas.microsoft.com/office/drawing/2014/main" id="{111B4A49-B930-4A89-A1CD-6CA2B3D95AED}"/>
              </a:ext>
            </a:extLst>
          </p:cNvPr>
          <p:cNvSpPr txBox="1"/>
          <p:nvPr/>
        </p:nvSpPr>
        <p:spPr>
          <a:xfrm>
            <a:off x="12641008" y="1647825"/>
            <a:ext cx="985838" cy="228600"/>
          </a:xfrm>
          <a:prstGeom prst="rect">
            <a:avLst/>
          </a:prstGeom>
          <a:noFill/>
        </p:spPr>
        <p:txBody>
          <a:bodyPr vertOverflow="clip" horzOverflow="clip" wrap="square" lIns="0" tIns="0" rIns="0" bIns="0" rtlCol="0" anchor="t">
            <a:spAutoFit/>
          </a:bodyPr>
          <a:lstStyle/>
          <a:p>
            <a:pPr algn="ctr">
              <a:lnSpc>
                <a:spcPts val="1752"/>
              </a:lnSpc>
            </a:pPr>
            <a:r>
              <a:rPr lang="en-US" sz="1200" b="1" spc="-12" dirty="0">
                <a:solidFill>
                  <a:srgbClr val="000000">
                    <a:alpha val="100000"/>
                  </a:srgbClr>
                </a:solidFill>
                <a:latin typeface="Space Grotesk" panose="00000700000000000000" pitchFamily="2" charset="0"/>
              </a:rPr>
              <a:t>¿Gratuita?</a:t>
            </a:r>
          </a:p>
        </p:txBody>
      </p:sp>
      <p:pic>
        <p:nvPicPr>
          <p:cNvPr id="5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3966184" y="1533525"/>
            <a:ext cx="2762250" cy="447675"/>
          </a:xfrm>
          <a:prstGeom prst="rect">
            <a:avLst/>
          </a:prstGeom>
        </p:spPr>
      </p:pic>
      <p:sp>
        <p:nvSpPr>
          <p:cNvPr id="526" name="text-0,3">
            <a:extLst>
              <a:ext uri="{FF2B5EF4-FFF2-40B4-BE49-F238E27FC236}">
                <a16:creationId xmlns:a16="http://schemas.microsoft.com/office/drawing/2014/main" id="{111B4A49-B930-4A89-A1CD-6CA2B3D95AED}"/>
              </a:ext>
            </a:extLst>
          </p:cNvPr>
          <p:cNvSpPr txBox="1"/>
          <p:nvPr/>
        </p:nvSpPr>
        <p:spPr>
          <a:xfrm>
            <a:off x="14849189" y="1647825"/>
            <a:ext cx="1023938" cy="228600"/>
          </a:xfrm>
          <a:prstGeom prst="rect">
            <a:avLst/>
          </a:prstGeom>
          <a:noFill/>
        </p:spPr>
        <p:txBody>
          <a:bodyPr vertOverflow="clip" horzOverflow="clip" wrap="square" lIns="0" tIns="0" rIns="0" bIns="0" rtlCol="0" anchor="t">
            <a:spAutoFit/>
          </a:bodyPr>
          <a:lstStyle/>
          <a:p>
            <a:pPr algn="ctr">
              <a:lnSpc>
                <a:spcPts val="1752"/>
              </a:lnSpc>
            </a:pPr>
            <a:r>
              <a:rPr lang="en-US" sz="1200" b="1" spc="-12" dirty="0">
                <a:solidFill>
                  <a:srgbClr val="000000">
                    <a:alpha val="100000"/>
                  </a:srgbClr>
                </a:solidFill>
                <a:latin typeface="Space Grotesk" panose="00000700000000000000" pitchFamily="2" charset="0"/>
              </a:rPr>
              <a:t>Detalles clave</a:t>
            </a:r>
          </a:p>
        </p:txBody>
      </p:sp>
      <p:pic>
        <p:nvPicPr>
          <p:cNvPr id="5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1984623"/>
            <a:ext cx="1695450" cy="685800"/>
          </a:xfrm>
          <a:prstGeom prst="rect">
            <a:avLst/>
          </a:prstGeom>
        </p:spPr>
      </p:pic>
      <p:sp>
        <p:nvSpPr>
          <p:cNvPr id="530" name="Label-1,0">
            <a:extLst>
              <a:ext uri="{FF2B5EF4-FFF2-40B4-BE49-F238E27FC236}">
                <a16:creationId xmlns:a16="http://schemas.microsoft.com/office/drawing/2014/main" id="{111B4A49-B930-4A89-A1CD-6CA2B3D95AED}"/>
              </a:ext>
            </a:extLst>
          </p:cNvPr>
          <p:cNvSpPr txBox="1"/>
          <p:nvPr/>
        </p:nvSpPr>
        <p:spPr>
          <a:xfrm>
            <a:off x="8963025" y="2213991"/>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Perplexity AI</a:t>
            </a:r>
          </a:p>
        </p:txBody>
      </p:sp>
      <p:pic>
        <p:nvPicPr>
          <p:cNvPr id="5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10546709" y="1984623"/>
            <a:ext cx="1724025" cy="685800"/>
          </a:xfrm>
          <a:prstGeom prst="rect">
            <a:avLst/>
          </a:prstGeom>
        </p:spPr>
      </p:pic>
      <p:sp>
        <p:nvSpPr>
          <p:cNvPr id="534" name="Label-1,1">
            <a:extLst>
              <a:ext uri="{FF2B5EF4-FFF2-40B4-BE49-F238E27FC236}">
                <a16:creationId xmlns:a16="http://schemas.microsoft.com/office/drawing/2014/main" id="{111B4A49-B930-4A89-A1CD-6CA2B3D95AED}"/>
              </a:ext>
            </a:extLst>
          </p:cNvPr>
          <p:cNvSpPr txBox="1"/>
          <p:nvPr/>
        </p:nvSpPr>
        <p:spPr>
          <a:xfrm>
            <a:off x="10661047" y="2098929"/>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Web + Papers + búsqueda profunda</a:t>
            </a:r>
          </a:p>
        </p:txBody>
      </p:sp>
      <p:pic>
        <p:nvPicPr>
          <p:cNvPr id="5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12268200" y="1984623"/>
            <a:ext cx="1695450" cy="685800"/>
          </a:xfrm>
          <a:prstGeom prst="rect">
            <a:avLst/>
          </a:prstGeom>
        </p:spPr>
      </p:pic>
      <p:sp>
        <p:nvSpPr>
          <p:cNvPr id="538" name="Label-1,2">
            <a:extLst>
              <a:ext uri="{FF2B5EF4-FFF2-40B4-BE49-F238E27FC236}">
                <a16:creationId xmlns:a16="http://schemas.microsoft.com/office/drawing/2014/main" id="{111B4A49-B930-4A89-A1CD-6CA2B3D95AED}"/>
              </a:ext>
            </a:extLst>
          </p:cNvPr>
          <p:cNvSpPr txBox="1"/>
          <p:nvPr/>
        </p:nvSpPr>
        <p:spPr>
          <a:xfrm>
            <a:off x="12382500" y="2098929"/>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 (Pro opcional)</a:t>
            </a:r>
          </a:p>
        </p:txBody>
      </p:sp>
      <p:pic>
        <p:nvPicPr>
          <p:cNvPr id="5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13966184" y="1984623"/>
            <a:ext cx="2762250" cy="685800"/>
          </a:xfrm>
          <a:prstGeom prst="rect">
            <a:avLst/>
          </a:prstGeom>
        </p:spPr>
      </p:pic>
      <p:sp>
        <p:nvSpPr>
          <p:cNvPr id="542" name="Label-1,3">
            <a:extLst>
              <a:ext uri="{FF2B5EF4-FFF2-40B4-BE49-F238E27FC236}">
                <a16:creationId xmlns:a16="http://schemas.microsoft.com/office/drawing/2014/main" id="{111B4A49-B930-4A89-A1CD-6CA2B3D95AED}"/>
              </a:ext>
            </a:extLst>
          </p:cNvPr>
          <p:cNvSpPr txBox="1"/>
          <p:nvPr/>
        </p:nvSpPr>
        <p:spPr>
          <a:xfrm>
            <a:off x="14080617" y="2098929"/>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Incluye fuentes, muy útil para investigación general y técnica.</a:t>
            </a:r>
          </a:p>
        </p:txBody>
      </p:sp>
      <p:pic>
        <p:nvPicPr>
          <p:cNvPr id="5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5">
            <a:alphaModFix/>
          </a:blip>
          <a:stretch/>
        </p:blipFill>
        <p:spPr>
          <a:xfrm>
            <a:off x="8848725" y="2673250"/>
            <a:ext cx="1695450" cy="457200"/>
          </a:xfrm>
          <a:prstGeom prst="rect">
            <a:avLst/>
          </a:prstGeom>
        </p:spPr>
      </p:pic>
      <p:pic>
        <p:nvPicPr>
          <p:cNvPr id="5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
            <a:alphaModFix/>
          </a:blip>
          <a:stretch/>
        </p:blipFill>
        <p:spPr>
          <a:xfrm>
            <a:off x="10546709" y="2673250"/>
            <a:ext cx="1724025" cy="457200"/>
          </a:xfrm>
          <a:prstGeom prst="rect">
            <a:avLst/>
          </a:prstGeom>
        </p:spPr>
      </p:pic>
      <p:pic>
        <p:nvPicPr>
          <p:cNvPr id="5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7">
            <a:alphaModFix/>
          </a:blip>
          <a:stretch/>
        </p:blipFill>
        <p:spPr>
          <a:xfrm>
            <a:off x="12268200" y="2673250"/>
            <a:ext cx="1695450" cy="457200"/>
          </a:xfrm>
          <a:prstGeom prst="rect">
            <a:avLst/>
          </a:prstGeom>
        </p:spPr>
      </p:pic>
      <p:pic>
        <p:nvPicPr>
          <p:cNvPr id="55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8">
            <a:alphaModFix/>
          </a:blip>
          <a:stretch/>
        </p:blipFill>
        <p:spPr>
          <a:xfrm>
            <a:off x="13966184" y="2673250"/>
            <a:ext cx="2762250" cy="457200"/>
          </a:xfrm>
          <a:prstGeom prst="rect">
            <a:avLst/>
          </a:prstGeom>
        </p:spPr>
      </p:pic>
      <p:pic>
        <p:nvPicPr>
          <p:cNvPr id="5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3132106"/>
            <a:ext cx="1695450" cy="685800"/>
          </a:xfrm>
          <a:prstGeom prst="rect">
            <a:avLst/>
          </a:prstGeom>
        </p:spPr>
      </p:pic>
      <p:sp>
        <p:nvSpPr>
          <p:cNvPr id="554" name="Label-3,0">
            <a:extLst>
              <a:ext uri="{FF2B5EF4-FFF2-40B4-BE49-F238E27FC236}">
                <a16:creationId xmlns:a16="http://schemas.microsoft.com/office/drawing/2014/main" id="{111B4A49-B930-4A89-A1CD-6CA2B3D95AED}"/>
              </a:ext>
            </a:extLst>
          </p:cNvPr>
          <p:cNvSpPr txBox="1"/>
          <p:nvPr/>
        </p:nvSpPr>
        <p:spPr>
          <a:xfrm>
            <a:off x="8963025" y="3361468"/>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Bing Chat (Copilot)</a:t>
            </a:r>
          </a:p>
        </p:txBody>
      </p:sp>
      <p:pic>
        <p:nvPicPr>
          <p:cNvPr id="5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10546747" y="3132106"/>
            <a:ext cx="1724025" cy="685800"/>
          </a:xfrm>
          <a:prstGeom prst="rect">
            <a:avLst/>
          </a:prstGeom>
        </p:spPr>
      </p:pic>
      <p:sp>
        <p:nvSpPr>
          <p:cNvPr id="558" name="Label-3,1">
            <a:extLst>
              <a:ext uri="{FF2B5EF4-FFF2-40B4-BE49-F238E27FC236}">
                <a16:creationId xmlns:a16="http://schemas.microsoft.com/office/drawing/2014/main" id="{111B4A49-B930-4A89-A1CD-6CA2B3D95AED}"/>
              </a:ext>
            </a:extLst>
          </p:cNvPr>
          <p:cNvSpPr txBox="1"/>
          <p:nvPr/>
        </p:nvSpPr>
        <p:spPr>
          <a:xfrm>
            <a:off x="10661047" y="3361468"/>
            <a:ext cx="1528762"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Web + GPT-4</a:t>
            </a:r>
          </a:p>
        </p:txBody>
      </p:sp>
      <p:pic>
        <p:nvPicPr>
          <p:cNvPr id="5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12268200" y="3132106"/>
            <a:ext cx="1695450" cy="685800"/>
          </a:xfrm>
          <a:prstGeom prst="rect">
            <a:avLst/>
          </a:prstGeom>
        </p:spPr>
      </p:pic>
      <p:sp>
        <p:nvSpPr>
          <p:cNvPr id="562" name="Label-3,2">
            <a:extLst>
              <a:ext uri="{FF2B5EF4-FFF2-40B4-BE49-F238E27FC236}">
                <a16:creationId xmlns:a16="http://schemas.microsoft.com/office/drawing/2014/main" id="{111B4A49-B930-4A89-A1CD-6CA2B3D95AED}"/>
              </a:ext>
            </a:extLst>
          </p:cNvPr>
          <p:cNvSpPr txBox="1"/>
          <p:nvPr/>
        </p:nvSpPr>
        <p:spPr>
          <a:xfrm>
            <a:off x="12382500" y="3246406"/>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 (Con cuenta Microsoft)</a:t>
            </a:r>
          </a:p>
        </p:txBody>
      </p:sp>
      <p:pic>
        <p:nvPicPr>
          <p:cNvPr id="5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13966317" y="3132106"/>
            <a:ext cx="2762250" cy="685800"/>
          </a:xfrm>
          <a:prstGeom prst="rect">
            <a:avLst/>
          </a:prstGeom>
        </p:spPr>
      </p:pic>
      <p:sp>
        <p:nvSpPr>
          <p:cNvPr id="566" name="Label-3,3">
            <a:extLst>
              <a:ext uri="{FF2B5EF4-FFF2-40B4-BE49-F238E27FC236}">
                <a16:creationId xmlns:a16="http://schemas.microsoft.com/office/drawing/2014/main" id="{111B4A49-B930-4A89-A1CD-6CA2B3D95AED}"/>
              </a:ext>
            </a:extLst>
          </p:cNvPr>
          <p:cNvSpPr txBox="1"/>
          <p:nvPr/>
        </p:nvSpPr>
        <p:spPr>
          <a:xfrm>
            <a:off x="14080617" y="3246406"/>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Integrado con Edge, ideal para preguntas en tiempo real.</a:t>
            </a:r>
          </a:p>
        </p:txBody>
      </p:sp>
      <p:pic>
        <p:nvPicPr>
          <p:cNvPr id="5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3820858"/>
            <a:ext cx="1695450" cy="685800"/>
          </a:xfrm>
          <a:prstGeom prst="rect">
            <a:avLst/>
          </a:prstGeom>
        </p:spPr>
      </p:pic>
      <p:sp>
        <p:nvSpPr>
          <p:cNvPr id="570" name="Label-4,0">
            <a:extLst>
              <a:ext uri="{FF2B5EF4-FFF2-40B4-BE49-F238E27FC236}">
                <a16:creationId xmlns:a16="http://schemas.microsoft.com/office/drawing/2014/main" id="{111B4A49-B930-4A89-A1CD-6CA2B3D95AED}"/>
              </a:ext>
            </a:extLst>
          </p:cNvPr>
          <p:cNvSpPr txBox="1"/>
          <p:nvPr/>
        </p:nvSpPr>
        <p:spPr>
          <a:xfrm>
            <a:off x="8963025" y="3935158"/>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Google Bard / Gemini
</a:t>
            </a:r>
          </a:p>
        </p:txBody>
      </p:sp>
      <p:pic>
        <p:nvPicPr>
          <p:cNvPr id="5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
            <a:alphaModFix/>
          </a:blip>
          <a:stretch/>
        </p:blipFill>
        <p:spPr>
          <a:xfrm>
            <a:off x="10546709" y="3820716"/>
            <a:ext cx="1724025" cy="685800"/>
          </a:xfrm>
          <a:prstGeom prst="rect">
            <a:avLst/>
          </a:prstGeom>
        </p:spPr>
      </p:pic>
      <p:sp>
        <p:nvSpPr>
          <p:cNvPr id="574" name="Label-4,1">
            <a:extLst>
              <a:ext uri="{FF2B5EF4-FFF2-40B4-BE49-F238E27FC236}">
                <a16:creationId xmlns:a16="http://schemas.microsoft.com/office/drawing/2014/main" id="{111B4A49-B930-4A89-A1CD-6CA2B3D95AED}"/>
              </a:ext>
            </a:extLst>
          </p:cNvPr>
          <p:cNvSpPr txBox="1"/>
          <p:nvPr/>
        </p:nvSpPr>
        <p:spPr>
          <a:xfrm>
            <a:off x="10661047" y="3935158"/>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Web + Documentos + Código</a:t>
            </a:r>
          </a:p>
        </p:txBody>
      </p:sp>
      <p:pic>
        <p:nvPicPr>
          <p:cNvPr id="5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
            <a:alphaModFix/>
          </a:blip>
          <a:stretch/>
        </p:blipFill>
        <p:spPr>
          <a:xfrm>
            <a:off x="12268200" y="3820716"/>
            <a:ext cx="1695450" cy="685800"/>
          </a:xfrm>
          <a:prstGeom prst="rect">
            <a:avLst/>
          </a:prstGeom>
        </p:spPr>
      </p:pic>
      <p:sp>
        <p:nvSpPr>
          <p:cNvPr id="578" name="Label-4,2">
            <a:extLst>
              <a:ext uri="{FF2B5EF4-FFF2-40B4-BE49-F238E27FC236}">
                <a16:creationId xmlns:a16="http://schemas.microsoft.com/office/drawing/2014/main" id="{111B4A49-B930-4A89-A1CD-6CA2B3D95AED}"/>
              </a:ext>
            </a:extLst>
          </p:cNvPr>
          <p:cNvSpPr txBox="1"/>
          <p:nvPr/>
        </p:nvSpPr>
        <p:spPr>
          <a:xfrm>
            <a:off x="12382500" y="4050220"/>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a:t>
            </a:r>
          </a:p>
        </p:txBody>
      </p:sp>
      <p:pic>
        <p:nvPicPr>
          <p:cNvPr id="5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
            <a:alphaModFix/>
          </a:blip>
          <a:stretch/>
        </p:blipFill>
        <p:spPr>
          <a:xfrm>
            <a:off x="13966184" y="3820716"/>
            <a:ext cx="2762250" cy="685800"/>
          </a:xfrm>
          <a:prstGeom prst="rect">
            <a:avLst/>
          </a:prstGeom>
        </p:spPr>
      </p:pic>
      <p:sp>
        <p:nvSpPr>
          <p:cNvPr id="582" name="Label-4,3">
            <a:extLst>
              <a:ext uri="{FF2B5EF4-FFF2-40B4-BE49-F238E27FC236}">
                <a16:creationId xmlns:a16="http://schemas.microsoft.com/office/drawing/2014/main" id="{111B4A49-B930-4A89-A1CD-6CA2B3D95AED}"/>
              </a:ext>
            </a:extLst>
          </p:cNvPr>
          <p:cNvSpPr txBox="1"/>
          <p:nvPr/>
        </p:nvSpPr>
        <p:spPr>
          <a:xfrm>
            <a:off x="14080617" y="3935158"/>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Acceso directo a Google, puede usar Google Docs y Sheets.</a:t>
            </a:r>
          </a:p>
        </p:txBody>
      </p:sp>
      <p:pic>
        <p:nvPicPr>
          <p:cNvPr id="5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2">
            <a:alphaModFix/>
          </a:blip>
          <a:stretch/>
        </p:blipFill>
        <p:spPr>
          <a:xfrm>
            <a:off x="8848725" y="4509492"/>
            <a:ext cx="1695450" cy="914400"/>
          </a:xfrm>
          <a:prstGeom prst="rect">
            <a:avLst/>
          </a:prstGeom>
        </p:spPr>
      </p:pic>
      <p:sp>
        <p:nvSpPr>
          <p:cNvPr id="586" name="Label-5,0">
            <a:extLst>
              <a:ext uri="{FF2B5EF4-FFF2-40B4-BE49-F238E27FC236}">
                <a16:creationId xmlns:a16="http://schemas.microsoft.com/office/drawing/2014/main" id="{111B4A49-B930-4A89-A1CD-6CA2B3D95AED}"/>
              </a:ext>
            </a:extLst>
          </p:cNvPr>
          <p:cNvSpPr txBox="1"/>
          <p:nvPr/>
        </p:nvSpPr>
        <p:spPr>
          <a:xfrm>
            <a:off x="8963025" y="4623911"/>
            <a:ext cx="1500188" cy="6953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ChatGPT (con navegación activada)</a:t>
            </a:r>
          </a:p>
        </p:txBody>
      </p:sp>
      <p:pic>
        <p:nvPicPr>
          <p:cNvPr id="5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3">
            <a:alphaModFix/>
          </a:blip>
          <a:stretch/>
        </p:blipFill>
        <p:spPr>
          <a:xfrm>
            <a:off x="10546709" y="4509492"/>
            <a:ext cx="1724025" cy="914400"/>
          </a:xfrm>
          <a:prstGeom prst="rect">
            <a:avLst/>
          </a:prstGeom>
        </p:spPr>
      </p:pic>
      <p:sp>
        <p:nvSpPr>
          <p:cNvPr id="590" name="Label-5,1">
            <a:extLst>
              <a:ext uri="{FF2B5EF4-FFF2-40B4-BE49-F238E27FC236}">
                <a16:creationId xmlns:a16="http://schemas.microsoft.com/office/drawing/2014/main" id="{111B4A49-B930-4A89-A1CD-6CA2B3D95AED}"/>
              </a:ext>
            </a:extLst>
          </p:cNvPr>
          <p:cNvSpPr txBox="1"/>
          <p:nvPr/>
        </p:nvSpPr>
        <p:spPr>
          <a:xfrm>
            <a:off x="10661047" y="4738973"/>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Web (si está habilitado)</a:t>
            </a:r>
          </a:p>
        </p:txBody>
      </p:sp>
      <p:pic>
        <p:nvPicPr>
          <p:cNvPr id="5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
            <a:alphaModFix/>
          </a:blip>
          <a:stretch/>
        </p:blipFill>
        <p:spPr>
          <a:xfrm>
            <a:off x="12268200" y="4509492"/>
            <a:ext cx="1695450" cy="914400"/>
          </a:xfrm>
          <a:prstGeom prst="rect">
            <a:avLst/>
          </a:prstGeom>
        </p:spPr>
      </p:pic>
      <p:sp>
        <p:nvSpPr>
          <p:cNvPr id="594" name="Label-5,2">
            <a:extLst>
              <a:ext uri="{FF2B5EF4-FFF2-40B4-BE49-F238E27FC236}">
                <a16:creationId xmlns:a16="http://schemas.microsoft.com/office/drawing/2014/main" id="{111B4A49-B930-4A89-A1CD-6CA2B3D95AED}"/>
              </a:ext>
            </a:extLst>
          </p:cNvPr>
          <p:cNvSpPr txBox="1"/>
          <p:nvPr/>
        </p:nvSpPr>
        <p:spPr>
          <a:xfrm>
            <a:off x="12382500" y="4738973"/>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Pago (ChatGPT Plus)</a:t>
            </a:r>
          </a:p>
        </p:txBody>
      </p:sp>
      <p:pic>
        <p:nvPicPr>
          <p:cNvPr id="5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5">
            <a:alphaModFix/>
          </a:blip>
          <a:stretch/>
        </p:blipFill>
        <p:spPr>
          <a:xfrm>
            <a:off x="13966184" y="4509492"/>
            <a:ext cx="2762250" cy="914400"/>
          </a:xfrm>
          <a:prstGeom prst="rect">
            <a:avLst/>
          </a:prstGeom>
        </p:spPr>
      </p:pic>
      <p:sp>
        <p:nvSpPr>
          <p:cNvPr id="598" name="Label-5,3">
            <a:extLst>
              <a:ext uri="{FF2B5EF4-FFF2-40B4-BE49-F238E27FC236}">
                <a16:creationId xmlns:a16="http://schemas.microsoft.com/office/drawing/2014/main" id="{111B4A49-B930-4A89-A1CD-6CA2B3D95AED}"/>
              </a:ext>
            </a:extLst>
          </p:cNvPr>
          <p:cNvSpPr txBox="1"/>
          <p:nvPr/>
        </p:nvSpPr>
        <p:spPr>
          <a:xfrm>
            <a:off x="14080617" y="4623911"/>
            <a:ext cx="2566988" cy="6953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Necesita plan Plus ($20/mes). Accede a la web si tiene activada la herramienta.</a:t>
            </a:r>
          </a:p>
        </p:txBody>
      </p:sp>
      <p:pic>
        <p:nvPicPr>
          <p:cNvPr id="60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5428488"/>
            <a:ext cx="1695450" cy="685800"/>
          </a:xfrm>
          <a:prstGeom prst="rect">
            <a:avLst/>
          </a:prstGeom>
        </p:spPr>
      </p:pic>
      <p:sp>
        <p:nvSpPr>
          <p:cNvPr id="602" name="Label-6,0">
            <a:extLst>
              <a:ext uri="{FF2B5EF4-FFF2-40B4-BE49-F238E27FC236}">
                <a16:creationId xmlns:a16="http://schemas.microsoft.com/office/drawing/2014/main" id="{111B4A49-B930-4A89-A1CD-6CA2B3D95AED}"/>
              </a:ext>
            </a:extLst>
          </p:cNvPr>
          <p:cNvSpPr txBox="1"/>
          <p:nvPr/>
        </p:nvSpPr>
        <p:spPr>
          <a:xfrm>
            <a:off x="8963025" y="5657850"/>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Elicit.org</a:t>
            </a:r>
          </a:p>
        </p:txBody>
      </p:sp>
      <p:pic>
        <p:nvPicPr>
          <p:cNvPr id="6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
            <a:alphaModFix/>
          </a:blip>
          <a:stretch/>
        </p:blipFill>
        <p:spPr>
          <a:xfrm>
            <a:off x="10546747" y="5428488"/>
            <a:ext cx="1724025" cy="685800"/>
          </a:xfrm>
          <a:prstGeom prst="rect">
            <a:avLst/>
          </a:prstGeom>
        </p:spPr>
      </p:pic>
      <p:sp>
        <p:nvSpPr>
          <p:cNvPr id="606" name="Label-6,1">
            <a:extLst>
              <a:ext uri="{FF2B5EF4-FFF2-40B4-BE49-F238E27FC236}">
                <a16:creationId xmlns:a16="http://schemas.microsoft.com/office/drawing/2014/main" id="{111B4A49-B930-4A89-A1CD-6CA2B3D95AED}"/>
              </a:ext>
            </a:extLst>
          </p:cNvPr>
          <p:cNvSpPr txBox="1"/>
          <p:nvPr/>
        </p:nvSpPr>
        <p:spPr>
          <a:xfrm>
            <a:off x="10661047" y="5542788"/>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Búsqueda académica (papers)</a:t>
            </a:r>
          </a:p>
        </p:txBody>
      </p:sp>
      <p:pic>
        <p:nvPicPr>
          <p:cNvPr id="6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
            <a:alphaModFix/>
          </a:blip>
          <a:stretch/>
        </p:blipFill>
        <p:spPr>
          <a:xfrm>
            <a:off x="12268200" y="5428488"/>
            <a:ext cx="1695450" cy="685800"/>
          </a:xfrm>
          <a:prstGeom prst="rect">
            <a:avLst/>
          </a:prstGeom>
        </p:spPr>
      </p:pic>
      <p:sp>
        <p:nvSpPr>
          <p:cNvPr id="610" name="Label-6,2">
            <a:extLst>
              <a:ext uri="{FF2B5EF4-FFF2-40B4-BE49-F238E27FC236}">
                <a16:creationId xmlns:a16="http://schemas.microsoft.com/office/drawing/2014/main" id="{111B4A49-B930-4A89-A1CD-6CA2B3D95AED}"/>
              </a:ext>
            </a:extLst>
          </p:cNvPr>
          <p:cNvSpPr txBox="1"/>
          <p:nvPr/>
        </p:nvSpPr>
        <p:spPr>
          <a:xfrm>
            <a:off x="12382500" y="5657850"/>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a:t>
            </a:r>
          </a:p>
        </p:txBody>
      </p:sp>
      <p:pic>
        <p:nvPicPr>
          <p:cNvPr id="6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
            <a:alphaModFix/>
          </a:blip>
          <a:stretch/>
        </p:blipFill>
        <p:spPr>
          <a:xfrm>
            <a:off x="13966317" y="5428488"/>
            <a:ext cx="2762250" cy="685800"/>
          </a:xfrm>
          <a:prstGeom prst="rect">
            <a:avLst/>
          </a:prstGeom>
        </p:spPr>
      </p:pic>
      <p:sp>
        <p:nvSpPr>
          <p:cNvPr id="614" name="Label-6,3">
            <a:extLst>
              <a:ext uri="{FF2B5EF4-FFF2-40B4-BE49-F238E27FC236}">
                <a16:creationId xmlns:a16="http://schemas.microsoft.com/office/drawing/2014/main" id="{111B4A49-B930-4A89-A1CD-6CA2B3D95AED}"/>
              </a:ext>
            </a:extLst>
          </p:cNvPr>
          <p:cNvSpPr txBox="1"/>
          <p:nvPr/>
        </p:nvSpPr>
        <p:spPr>
          <a:xfrm>
            <a:off x="14080617" y="5542788"/>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Muy útil para papers científicos, tesis, etc.</a:t>
            </a:r>
          </a:p>
        </p:txBody>
      </p:sp>
      <p:pic>
        <p:nvPicPr>
          <p:cNvPr id="6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6117241"/>
            <a:ext cx="1695450" cy="685800"/>
          </a:xfrm>
          <a:prstGeom prst="rect">
            <a:avLst/>
          </a:prstGeom>
        </p:spPr>
      </p:pic>
      <p:sp>
        <p:nvSpPr>
          <p:cNvPr id="618" name="Label-7,0">
            <a:extLst>
              <a:ext uri="{FF2B5EF4-FFF2-40B4-BE49-F238E27FC236}">
                <a16:creationId xmlns:a16="http://schemas.microsoft.com/office/drawing/2014/main" id="{111B4A49-B930-4A89-A1CD-6CA2B3D95AED}"/>
              </a:ext>
            </a:extLst>
          </p:cNvPr>
          <p:cNvSpPr txBox="1"/>
          <p:nvPr/>
        </p:nvSpPr>
        <p:spPr>
          <a:xfrm>
            <a:off x="8963025" y="6346603"/>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Consensus.app</a:t>
            </a:r>
          </a:p>
        </p:txBody>
      </p:sp>
      <p:pic>
        <p:nvPicPr>
          <p:cNvPr id="6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10546747" y="6117241"/>
            <a:ext cx="1724025" cy="685800"/>
          </a:xfrm>
          <a:prstGeom prst="rect">
            <a:avLst/>
          </a:prstGeom>
        </p:spPr>
      </p:pic>
      <p:sp>
        <p:nvSpPr>
          <p:cNvPr id="622" name="Label-7,1">
            <a:extLst>
              <a:ext uri="{FF2B5EF4-FFF2-40B4-BE49-F238E27FC236}">
                <a16:creationId xmlns:a16="http://schemas.microsoft.com/office/drawing/2014/main" id="{111B4A49-B930-4A89-A1CD-6CA2B3D95AED}"/>
              </a:ext>
            </a:extLst>
          </p:cNvPr>
          <p:cNvSpPr txBox="1"/>
          <p:nvPr/>
        </p:nvSpPr>
        <p:spPr>
          <a:xfrm>
            <a:off x="10661047" y="6231541"/>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Papers científicos + evidencia</a:t>
            </a:r>
          </a:p>
        </p:txBody>
      </p:sp>
      <p:pic>
        <p:nvPicPr>
          <p:cNvPr id="6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12268200" y="6117241"/>
            <a:ext cx="1695450" cy="685800"/>
          </a:xfrm>
          <a:prstGeom prst="rect">
            <a:avLst/>
          </a:prstGeom>
        </p:spPr>
      </p:pic>
      <p:sp>
        <p:nvSpPr>
          <p:cNvPr id="626" name="Label-7,2">
            <a:extLst>
              <a:ext uri="{FF2B5EF4-FFF2-40B4-BE49-F238E27FC236}">
                <a16:creationId xmlns:a16="http://schemas.microsoft.com/office/drawing/2014/main" id="{111B4A49-B930-4A89-A1CD-6CA2B3D95AED}"/>
              </a:ext>
            </a:extLst>
          </p:cNvPr>
          <p:cNvSpPr txBox="1"/>
          <p:nvPr/>
        </p:nvSpPr>
        <p:spPr>
          <a:xfrm>
            <a:off x="12382500" y="6231541"/>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 (registro necesario)</a:t>
            </a:r>
          </a:p>
        </p:txBody>
      </p:sp>
      <p:pic>
        <p:nvPicPr>
          <p:cNvPr id="6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13966317" y="6117241"/>
            <a:ext cx="2762250" cy="685800"/>
          </a:xfrm>
          <a:prstGeom prst="rect">
            <a:avLst/>
          </a:prstGeom>
        </p:spPr>
      </p:pic>
      <p:sp>
        <p:nvSpPr>
          <p:cNvPr id="630" name="Label-7,3">
            <a:extLst>
              <a:ext uri="{FF2B5EF4-FFF2-40B4-BE49-F238E27FC236}">
                <a16:creationId xmlns:a16="http://schemas.microsoft.com/office/drawing/2014/main" id="{111B4A49-B930-4A89-A1CD-6CA2B3D95AED}"/>
              </a:ext>
            </a:extLst>
          </p:cNvPr>
          <p:cNvSpPr txBox="1"/>
          <p:nvPr/>
        </p:nvSpPr>
        <p:spPr>
          <a:xfrm>
            <a:off x="14080617" y="6231541"/>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Resume resultados científicos en lenguaje natural.</a:t>
            </a:r>
          </a:p>
        </p:txBody>
      </p:sp>
      <p:pic>
        <p:nvPicPr>
          <p:cNvPr id="6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8848725" y="6806089"/>
            <a:ext cx="1695450" cy="685800"/>
          </a:xfrm>
          <a:prstGeom prst="rect">
            <a:avLst/>
          </a:prstGeom>
        </p:spPr>
      </p:pic>
      <p:sp>
        <p:nvSpPr>
          <p:cNvPr id="634" name="Label-8,0">
            <a:extLst>
              <a:ext uri="{FF2B5EF4-FFF2-40B4-BE49-F238E27FC236}">
                <a16:creationId xmlns:a16="http://schemas.microsoft.com/office/drawing/2014/main" id="{111B4A49-B930-4A89-A1CD-6CA2B3D95AED}"/>
              </a:ext>
            </a:extLst>
          </p:cNvPr>
          <p:cNvSpPr txBox="1"/>
          <p:nvPr/>
        </p:nvSpPr>
        <p:spPr>
          <a:xfrm>
            <a:off x="8963025" y="7035356"/>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Komo.ai</a:t>
            </a:r>
          </a:p>
        </p:txBody>
      </p:sp>
      <p:pic>
        <p:nvPicPr>
          <p:cNvPr id="6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
            <a:alphaModFix/>
          </a:blip>
          <a:stretch/>
        </p:blipFill>
        <p:spPr>
          <a:xfrm>
            <a:off x="10546747" y="6806089"/>
            <a:ext cx="1724025" cy="685800"/>
          </a:xfrm>
          <a:prstGeom prst="rect">
            <a:avLst/>
          </a:prstGeom>
        </p:spPr>
      </p:pic>
      <p:sp>
        <p:nvSpPr>
          <p:cNvPr id="638" name="Label-8,1">
            <a:extLst>
              <a:ext uri="{FF2B5EF4-FFF2-40B4-BE49-F238E27FC236}">
                <a16:creationId xmlns:a16="http://schemas.microsoft.com/office/drawing/2014/main" id="{111B4A49-B930-4A89-A1CD-6CA2B3D95AED}"/>
              </a:ext>
            </a:extLst>
          </p:cNvPr>
          <p:cNvSpPr txBox="1"/>
          <p:nvPr/>
        </p:nvSpPr>
        <p:spPr>
          <a:xfrm>
            <a:off x="10661047" y="6920389"/>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Conversación + búsqueda web</a:t>
            </a:r>
          </a:p>
        </p:txBody>
      </p:sp>
      <p:pic>
        <p:nvPicPr>
          <p:cNvPr id="6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
            <a:alphaModFix/>
          </a:blip>
          <a:stretch/>
        </p:blipFill>
        <p:spPr>
          <a:xfrm>
            <a:off x="12268200" y="6806089"/>
            <a:ext cx="1695450" cy="685800"/>
          </a:xfrm>
          <a:prstGeom prst="rect">
            <a:avLst/>
          </a:prstGeom>
        </p:spPr>
      </p:pic>
      <p:sp>
        <p:nvSpPr>
          <p:cNvPr id="642" name="Label-8,2">
            <a:extLst>
              <a:ext uri="{FF2B5EF4-FFF2-40B4-BE49-F238E27FC236}">
                <a16:creationId xmlns:a16="http://schemas.microsoft.com/office/drawing/2014/main" id="{111B4A49-B930-4A89-A1CD-6CA2B3D95AED}"/>
              </a:ext>
            </a:extLst>
          </p:cNvPr>
          <p:cNvSpPr txBox="1"/>
          <p:nvPr/>
        </p:nvSpPr>
        <p:spPr>
          <a:xfrm>
            <a:off x="12700730" y="7035356"/>
            <a:ext cx="862012"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a:t>
            </a:r>
          </a:p>
        </p:txBody>
      </p:sp>
      <p:pic>
        <p:nvPicPr>
          <p:cNvPr id="6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
            <a:alphaModFix/>
          </a:blip>
          <a:stretch/>
        </p:blipFill>
        <p:spPr>
          <a:xfrm>
            <a:off x="13966317" y="6806089"/>
            <a:ext cx="2762250" cy="685800"/>
          </a:xfrm>
          <a:prstGeom prst="rect">
            <a:avLst/>
          </a:prstGeom>
        </p:spPr>
      </p:pic>
      <p:sp>
        <p:nvSpPr>
          <p:cNvPr id="646" name="Label-8,3">
            <a:extLst>
              <a:ext uri="{FF2B5EF4-FFF2-40B4-BE49-F238E27FC236}">
                <a16:creationId xmlns:a16="http://schemas.microsoft.com/office/drawing/2014/main" id="{111B4A49-B930-4A89-A1CD-6CA2B3D95AED}"/>
              </a:ext>
            </a:extLst>
          </p:cNvPr>
          <p:cNvSpPr txBox="1"/>
          <p:nvPr/>
        </p:nvSpPr>
        <p:spPr>
          <a:xfrm>
            <a:off x="14080617" y="6920389"/>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Alternativa a Google con IA, aún en beta en algunos países.</a:t>
            </a:r>
          </a:p>
        </p:txBody>
      </p:sp>
      <p:pic>
        <p:nvPicPr>
          <p:cNvPr id="6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2">
            <a:alphaModFix/>
          </a:blip>
          <a:stretch/>
        </p:blipFill>
        <p:spPr>
          <a:xfrm>
            <a:off x="8848725" y="7494842"/>
            <a:ext cx="1695450" cy="914400"/>
          </a:xfrm>
          <a:prstGeom prst="rect">
            <a:avLst/>
          </a:prstGeom>
        </p:spPr>
      </p:pic>
      <p:sp>
        <p:nvSpPr>
          <p:cNvPr id="650" name="Label-9,0">
            <a:extLst>
              <a:ext uri="{FF2B5EF4-FFF2-40B4-BE49-F238E27FC236}">
                <a16:creationId xmlns:a16="http://schemas.microsoft.com/office/drawing/2014/main" id="{111B4A49-B930-4A89-A1CD-6CA2B3D95AED}"/>
              </a:ext>
            </a:extLst>
          </p:cNvPr>
          <p:cNvSpPr txBox="1"/>
          <p:nvPr/>
        </p:nvSpPr>
        <p:spPr>
          <a:xfrm>
            <a:off x="8963025" y="7839266"/>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Phind.com</a:t>
            </a:r>
          </a:p>
        </p:txBody>
      </p:sp>
      <p:pic>
        <p:nvPicPr>
          <p:cNvPr id="6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3">
            <a:alphaModFix/>
          </a:blip>
          <a:stretch/>
        </p:blipFill>
        <p:spPr>
          <a:xfrm>
            <a:off x="10546747" y="7494842"/>
            <a:ext cx="1724025" cy="914400"/>
          </a:xfrm>
          <a:prstGeom prst="rect">
            <a:avLst/>
          </a:prstGeom>
        </p:spPr>
      </p:pic>
      <p:sp>
        <p:nvSpPr>
          <p:cNvPr id="654" name="Label-9,1">
            <a:extLst>
              <a:ext uri="{FF2B5EF4-FFF2-40B4-BE49-F238E27FC236}">
                <a16:creationId xmlns:a16="http://schemas.microsoft.com/office/drawing/2014/main" id="{111B4A49-B930-4A89-A1CD-6CA2B3D95AED}"/>
              </a:ext>
            </a:extLst>
          </p:cNvPr>
          <p:cNvSpPr txBox="1"/>
          <p:nvPr/>
        </p:nvSpPr>
        <p:spPr>
          <a:xfrm>
            <a:off x="10661047" y="7724204"/>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Web técnica + documentación</a:t>
            </a:r>
          </a:p>
        </p:txBody>
      </p:sp>
      <p:pic>
        <p:nvPicPr>
          <p:cNvPr id="6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
            <a:alphaModFix/>
          </a:blip>
          <a:stretch/>
        </p:blipFill>
        <p:spPr>
          <a:xfrm>
            <a:off x="12268200" y="7494842"/>
            <a:ext cx="1695450" cy="914400"/>
          </a:xfrm>
          <a:prstGeom prst="rect">
            <a:avLst/>
          </a:prstGeom>
        </p:spPr>
      </p:pic>
      <p:sp>
        <p:nvSpPr>
          <p:cNvPr id="658" name="Label-9,2">
            <a:extLst>
              <a:ext uri="{FF2B5EF4-FFF2-40B4-BE49-F238E27FC236}">
                <a16:creationId xmlns:a16="http://schemas.microsoft.com/office/drawing/2014/main" id="{111B4A49-B930-4A89-A1CD-6CA2B3D95AED}"/>
              </a:ext>
            </a:extLst>
          </p:cNvPr>
          <p:cNvSpPr txBox="1"/>
          <p:nvPr/>
        </p:nvSpPr>
        <p:spPr>
          <a:xfrm>
            <a:off x="12382500" y="7839266"/>
            <a:ext cx="1500188"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a:t>
            </a:r>
          </a:p>
        </p:txBody>
      </p:sp>
      <p:pic>
        <p:nvPicPr>
          <p:cNvPr id="6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5">
            <a:alphaModFix/>
          </a:blip>
          <a:stretch/>
        </p:blipFill>
        <p:spPr>
          <a:xfrm>
            <a:off x="13966317" y="7494842"/>
            <a:ext cx="2762250" cy="914400"/>
          </a:xfrm>
          <a:prstGeom prst="rect">
            <a:avLst/>
          </a:prstGeom>
        </p:spPr>
      </p:pic>
      <p:sp>
        <p:nvSpPr>
          <p:cNvPr id="662" name="Label-9,3">
            <a:extLst>
              <a:ext uri="{FF2B5EF4-FFF2-40B4-BE49-F238E27FC236}">
                <a16:creationId xmlns:a16="http://schemas.microsoft.com/office/drawing/2014/main" id="{111B4A49-B930-4A89-A1CD-6CA2B3D95AED}"/>
              </a:ext>
            </a:extLst>
          </p:cNvPr>
          <p:cNvSpPr txBox="1"/>
          <p:nvPr/>
        </p:nvSpPr>
        <p:spPr>
          <a:xfrm>
            <a:off x="14080617" y="7609142"/>
            <a:ext cx="2566988" cy="6953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Ideal para desarrolladores, reemplazo de StackOverflow + Google.</a:t>
            </a:r>
          </a:p>
        </p:txBody>
      </p:sp>
      <p:pic>
        <p:nvPicPr>
          <p:cNvPr id="6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6">
            <a:alphaModFix/>
          </a:blip>
          <a:stretch/>
        </p:blipFill>
        <p:spPr>
          <a:xfrm>
            <a:off x="8848725" y="8413700"/>
            <a:ext cx="1695450" cy="685800"/>
          </a:xfrm>
          <a:prstGeom prst="rect">
            <a:avLst/>
          </a:prstGeom>
        </p:spPr>
      </p:pic>
      <p:sp>
        <p:nvSpPr>
          <p:cNvPr id="666" name="Label-10,0">
            <a:extLst>
              <a:ext uri="{FF2B5EF4-FFF2-40B4-BE49-F238E27FC236}">
                <a16:creationId xmlns:a16="http://schemas.microsoft.com/office/drawing/2014/main" id="{111B4A49-B930-4A89-A1CD-6CA2B3D95AED}"/>
              </a:ext>
            </a:extLst>
          </p:cNvPr>
          <p:cNvSpPr txBox="1"/>
          <p:nvPr/>
        </p:nvSpPr>
        <p:spPr>
          <a:xfrm>
            <a:off x="9091898" y="8643080"/>
            <a:ext cx="1243012" cy="2381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000000">
                    <a:alpha val="100000"/>
                  </a:srgbClr>
                </a:solidFill>
                <a:latin typeface="Work Sans" panose="00000700000000000000" pitchFamily="2" charset="0"/>
              </a:rPr>
              <a:t>SciSpace Copilot</a:t>
            </a:r>
          </a:p>
        </p:txBody>
      </p:sp>
      <p:pic>
        <p:nvPicPr>
          <p:cNvPr id="6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
            <a:alphaModFix/>
          </a:blip>
          <a:stretch/>
        </p:blipFill>
        <p:spPr>
          <a:xfrm>
            <a:off x="10546747" y="8413718"/>
            <a:ext cx="1724025" cy="685800"/>
          </a:xfrm>
          <a:prstGeom prst="rect">
            <a:avLst/>
          </a:prstGeom>
        </p:spPr>
      </p:pic>
      <p:sp>
        <p:nvSpPr>
          <p:cNvPr id="670" name="Label-10,1">
            <a:extLst>
              <a:ext uri="{FF2B5EF4-FFF2-40B4-BE49-F238E27FC236}">
                <a16:creationId xmlns:a16="http://schemas.microsoft.com/office/drawing/2014/main" id="{111B4A49-B930-4A89-A1CD-6CA2B3D95AED}"/>
              </a:ext>
            </a:extLst>
          </p:cNvPr>
          <p:cNvSpPr txBox="1"/>
          <p:nvPr/>
        </p:nvSpPr>
        <p:spPr>
          <a:xfrm>
            <a:off x="10661047" y="8528018"/>
            <a:ext cx="1528762"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Deep search en papers PDF</a:t>
            </a:r>
          </a:p>
        </p:txBody>
      </p:sp>
      <p:pic>
        <p:nvPicPr>
          <p:cNvPr id="6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
            <a:alphaModFix/>
          </a:blip>
          <a:stretch/>
        </p:blipFill>
        <p:spPr>
          <a:xfrm>
            <a:off x="12268200" y="8413718"/>
            <a:ext cx="1695450" cy="685800"/>
          </a:xfrm>
          <a:prstGeom prst="rect">
            <a:avLst/>
          </a:prstGeom>
        </p:spPr>
      </p:pic>
      <p:sp>
        <p:nvSpPr>
          <p:cNvPr id="674" name="Label-10,2">
            <a:extLst>
              <a:ext uri="{FF2B5EF4-FFF2-40B4-BE49-F238E27FC236}">
                <a16:creationId xmlns:a16="http://schemas.microsoft.com/office/drawing/2014/main" id="{111B4A49-B930-4A89-A1CD-6CA2B3D95AED}"/>
              </a:ext>
            </a:extLst>
          </p:cNvPr>
          <p:cNvSpPr txBox="1"/>
          <p:nvPr/>
        </p:nvSpPr>
        <p:spPr>
          <a:xfrm>
            <a:off x="12382500" y="8528018"/>
            <a:ext cx="15001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 Gratuita (con límite)</a:t>
            </a:r>
          </a:p>
        </p:txBody>
      </p:sp>
      <p:pic>
        <p:nvPicPr>
          <p:cNvPr id="6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
            <a:alphaModFix/>
          </a:blip>
          <a:stretch/>
        </p:blipFill>
        <p:spPr>
          <a:xfrm>
            <a:off x="13966184" y="8413700"/>
            <a:ext cx="2762250" cy="685800"/>
          </a:xfrm>
          <a:prstGeom prst="rect">
            <a:avLst/>
          </a:prstGeom>
        </p:spPr>
      </p:pic>
      <p:sp>
        <p:nvSpPr>
          <p:cNvPr id="678" name="Label-10,3">
            <a:extLst>
              <a:ext uri="{FF2B5EF4-FFF2-40B4-BE49-F238E27FC236}">
                <a16:creationId xmlns:a16="http://schemas.microsoft.com/office/drawing/2014/main" id="{111B4A49-B930-4A89-A1CD-6CA2B3D95AED}"/>
              </a:ext>
            </a:extLst>
          </p:cNvPr>
          <p:cNvSpPr txBox="1"/>
          <p:nvPr/>
        </p:nvSpPr>
        <p:spPr>
          <a:xfrm>
            <a:off x="14080617" y="8528018"/>
            <a:ext cx="2566988" cy="466725"/>
          </a:xfrm>
          <a:prstGeom prst="rect">
            <a:avLst/>
          </a:prstGeom>
          <a:noFill/>
        </p:spPr>
        <p:txBody>
          <a:bodyPr vertOverflow="clip" horzOverflow="clip" wrap="square" lIns="0" tIns="0" rIns="0" bIns="0" rtlCol="0" anchor="t">
            <a:spAutoFit/>
          </a:bodyPr>
          <a:lstStyle/>
          <a:p>
            <a:pPr algn="ctr">
              <a:lnSpc>
                <a:spcPts val="1812"/>
              </a:lnSpc>
            </a:pPr>
            <a:r>
              <a:rPr lang="en-US" sz="1200" spc="-24" dirty="0">
                <a:solidFill>
                  <a:srgbClr val="313A43">
                    <a:alpha val="100000"/>
                  </a:srgbClr>
                </a:solidFill>
                <a:latin typeface="Work Sans" panose="00000700000000000000" pitchFamily="2" charset="0"/>
              </a:rPr>
              <a:t>Interacción directa con documentos académicos.</a:t>
            </a:r>
          </a:p>
        </p:txBody>
      </p:sp>
      <p:sp>
        <p:nvSpPr>
          <p:cNvPr id="680" name="Click here to edit title-401">
            <a:extLst>
              <a:ext uri="{FF2B5EF4-FFF2-40B4-BE49-F238E27FC236}">
                <a16:creationId xmlns:a16="http://schemas.microsoft.com/office/drawing/2014/main" id="{111B4A49-B930-4A89-A1CD-6CA2B3D95AED}"/>
              </a:ext>
            </a:extLst>
          </p:cNvPr>
          <p:cNvSpPr txBox="1"/>
          <p:nvPr/>
        </p:nvSpPr>
        <p:spPr>
          <a:xfrm>
            <a:off x="800100" y="2592991"/>
            <a:ext cx="65103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Herramientas de IA con búsqueda en internet</a:t>
            </a:r>
          </a:p>
        </p:txBody>
      </p:sp>
      <p:sp>
        <p:nvSpPr>
          <p:cNvPr id="682" name="Click here to edit subtitle-473">
            <a:extLst>
              <a:ext uri="{FF2B5EF4-FFF2-40B4-BE49-F238E27FC236}">
                <a16:creationId xmlns:a16="http://schemas.microsoft.com/office/drawing/2014/main" id="{111B4A49-B930-4A89-A1CD-6CA2B3D95AED}"/>
              </a:ext>
            </a:extLst>
          </p:cNvPr>
          <p:cNvSpPr txBox="1"/>
          <p:nvPr/>
        </p:nvSpPr>
        <p:spPr>
          <a:xfrm>
            <a:off x="800100" y="4038600"/>
            <a:ext cx="6510338" cy="3562350"/>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000000">
                    <a:alpha val="100000"/>
                  </a:srgbClr>
                </a:solidFill>
                <a:latin typeface="Work Sans" panose="00000700000000000000" pitchFamily="2" charset="0"/>
              </a:rPr>
              <a:t>Permiten automatizar la búsqueda, extracción y análisis de requisitos no arancelarios desde fuentes oficiales y documentos técnicos.Gracias al procesamiento de lenguaje natural (NLP), la IA interpreta normativas complejas y resume los requisitos clave de forma clara y estructurada, agilizando un proceso que antes era manual y disperso.</a:t>
            </a:r>
          </a:p>
        </p:txBody>
      </p:sp>
    </p:spTree>
    <p:extLst>
      <p:ext uri="{BB962C8B-B14F-4D97-AF65-F5344CB8AC3E}">
        <p14:creationId xmlns:p14="http://schemas.microsoft.com/office/powerpoint/2010/main" val="364804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2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7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7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72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7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731" name="Awesome Presentation Title-0">
            <a:extLst>
              <a:ext uri="{FF2B5EF4-FFF2-40B4-BE49-F238E27FC236}">
                <a16:creationId xmlns:a16="http://schemas.microsoft.com/office/drawing/2014/main" id="{111B4A49-B930-4A89-A1CD-6CA2B3D95AED}"/>
              </a:ext>
            </a:extLst>
          </p:cNvPr>
          <p:cNvSpPr txBox="1"/>
          <p:nvPr/>
        </p:nvSpPr>
        <p:spPr>
          <a:xfrm>
            <a:off x="1524000" y="1547812"/>
            <a:ext cx="15273338" cy="914400"/>
          </a:xfrm>
          <a:prstGeom prst="rect">
            <a:avLst/>
          </a:prstGeom>
          <a:noFill/>
        </p:spPr>
        <p:txBody>
          <a:bodyPr vertOverflow="clip" horzOverflow="clip" wrap="square" lIns="0" tIns="0" rIns="0" bIns="0" rtlCol="0" anchor="t">
            <a:spAutoFit/>
          </a:bodyPr>
          <a:lstStyle/>
          <a:p>
            <a:pPr algn="l">
              <a:lnSpc>
                <a:spcPts val="6600"/>
              </a:lnSpc>
            </a:pPr>
            <a:r>
              <a:rPr lang="en-US" sz="6000" b="1" spc="-60" dirty="0">
                <a:solidFill>
                  <a:srgbClr val="313A43">
                    <a:alpha val="100000"/>
                  </a:srgbClr>
                </a:solidFill>
                <a:latin typeface="Space Grotesk" panose="00000700000000000000" pitchFamily="2" charset="0"/>
              </a:rPr>
              <a:t>prompt: </a:t>
            </a:r>
          </a:p>
        </p:txBody>
      </p:sp>
      <p:sp>
        <p:nvSpPr>
          <p:cNvPr id="733"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2566988"/>
            <a:ext cx="15273338" cy="6181725"/>
          </a:xfrm>
          <a:prstGeom prst="rect">
            <a:avLst/>
          </a:prstGeom>
          <a:noFill/>
        </p:spPr>
        <p:txBody>
          <a:bodyPr vertOverflow="clip" horzOverflow="clip" wrap="square" lIns="0" tIns="0" rIns="0" bIns="0" rtlCol="0" anchor="t">
            <a:spAutoFit/>
          </a:bodyPr>
          <a:lstStyle/>
          <a:p>
            <a:pPr algn="l">
              <a:lnSpc>
                <a:spcPts val="2700"/>
              </a:lnSpc>
            </a:pPr>
            <a:r>
              <a:rPr lang="en-US" sz="1800" spc="72" dirty="0">
                <a:solidFill>
                  <a:srgbClr val="414C58">
                    <a:alpha val="100000"/>
                  </a:srgbClr>
                </a:solidFill>
                <a:latin typeface="Work Sans" panose="00000700000000000000" pitchFamily="2" charset="0"/>
              </a:rPr>
              <a:t>"Accede al siguiente enlace:
https://globaltradehelpdesk.org/es/export-950300-from-co-to-us/assess-requirements/regulations/product-requirements
Tu tarea es analizar y extraer de forma clara y estructurada toda la información relevante sobre los requisitos regulatorios para exportar productos clasificados bajo la partida arancelaria 950300 (juguetes) desde Colombia hacia Estados Unidos.
Organiza la información en los siguientes bloques:
1.	Requisitos técnicos y de seguridad (por ejemplo: normas ASTM, certificaciones exigidas, ensayos de laboratorio, regulaciones específicas para juguetes).
2.	Etiquetado y empaque (incluye información obligatoria, idioma, advertencias necesarias, instrucciones de uso).
3.	Regulaciones sanitarias o medioambientales (por ejemplo: sustancias prohibidas, control de químicos, restricciones sobre materiales).
4.	Documentos requeridos (certificados de conformidad, pruebas de cumplimiento, licencias previas, formularios).
5.	Autoridades responsables en Estados Unidos (ej. CPSC - Consumer Product Safety Commission).
6.	Observaciones adicionales (cualquier restricción, comentario relevante o alerta sobre cumplimiento).
Formato de salida esperado: tabla o lista organizada con títulos, subtítulos y descripciones claras.”
</a:t>
            </a:r>
          </a:p>
        </p:txBody>
      </p:sp>
    </p:spTree>
    <p:extLst>
      <p:ext uri="{BB962C8B-B14F-4D97-AF65-F5344CB8AC3E}">
        <p14:creationId xmlns:p14="http://schemas.microsoft.com/office/powerpoint/2010/main" val="364804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74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7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7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7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750" name="Awesome Presentation Title-0">
            <a:extLst>
              <a:ext uri="{FF2B5EF4-FFF2-40B4-BE49-F238E27FC236}">
                <a16:creationId xmlns:a16="http://schemas.microsoft.com/office/drawing/2014/main" id="{111B4A49-B930-4A89-A1CD-6CA2B3D95AED}"/>
              </a:ext>
            </a:extLst>
          </p:cNvPr>
          <p:cNvSpPr txBox="1"/>
          <p:nvPr/>
        </p:nvSpPr>
        <p:spPr>
          <a:xfrm>
            <a:off x="1524000" y="1547812"/>
            <a:ext cx="15273338" cy="914400"/>
          </a:xfrm>
          <a:prstGeom prst="rect">
            <a:avLst/>
          </a:prstGeom>
          <a:noFill/>
        </p:spPr>
        <p:txBody>
          <a:bodyPr vertOverflow="clip" horzOverflow="clip" wrap="square" lIns="0" tIns="0" rIns="0" bIns="0" rtlCol="0" anchor="t">
            <a:spAutoFit/>
          </a:bodyPr>
          <a:lstStyle/>
          <a:p>
            <a:pPr algn="l">
              <a:lnSpc>
                <a:spcPts val="6600"/>
              </a:lnSpc>
            </a:pPr>
            <a:r>
              <a:rPr lang="en-US" sz="6000" b="1" spc="-60" dirty="0">
                <a:solidFill>
                  <a:srgbClr val="313A43">
                    <a:alpha val="100000"/>
                  </a:srgbClr>
                </a:solidFill>
                <a:latin typeface="Space Grotesk" panose="00000700000000000000" pitchFamily="2" charset="0"/>
              </a:rPr>
              <a:t>prompt: </a:t>
            </a:r>
          </a:p>
        </p:txBody>
      </p:sp>
      <p:sp>
        <p:nvSpPr>
          <p:cNvPr id="752"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2566988"/>
            <a:ext cx="15273338" cy="6181725"/>
          </a:xfrm>
          <a:prstGeom prst="rect">
            <a:avLst/>
          </a:prstGeom>
          <a:noFill/>
        </p:spPr>
        <p:txBody>
          <a:bodyPr vertOverflow="clip" horzOverflow="clip" wrap="square" lIns="0" tIns="0" rIns="0" bIns="0" rtlCol="0" anchor="t">
            <a:spAutoFit/>
          </a:bodyPr>
          <a:lstStyle/>
          <a:p>
            <a:pPr algn="l">
              <a:lnSpc>
                <a:spcPts val="2700"/>
              </a:lnSpc>
            </a:pPr>
            <a:r>
              <a:rPr lang="en-US" sz="1800" spc="72" dirty="0">
                <a:solidFill>
                  <a:srgbClr val="414C58">
                    <a:alpha val="100000"/>
                  </a:srgbClr>
                </a:solidFill>
                <a:latin typeface="Work Sans" panose="00000700000000000000" pitchFamily="2" charset="0"/>
              </a:rPr>
              <a:t>“Accede al siguiente enlace:
https://globaltradehelpdesk.org/es/export-950300-from-co-to-us/assess-requirements/regulations/product-requirements
Tu tarea es automatizar la descarga de todos los archivos disponibles en esa página que estén relacionados con:
•	Condiciones arancelarias
•	Documentos normativos técnicos o legales
•	Requisitos de importación/exportación
•	Regulaciones oficiales de Estados Unidos para productos bajo la partida 950300
Pasos que debes seguir:
1.	Recorrer toda la página y detectar todos los enlaces a archivos descargables (PDF, DOCX, XLSX, etc.).
2.	Verifica que estén relacionados con requisitos regulatorios, arancelarios o técnicos del producto.
3.	Descarga automáticamente todos esos archivos a una carpeta local llamada "documentos_regulatorios_950300".
4.	Renombra los archivos usando un formato descriptivo que indique el tipo de documento o autoridad emisora (por ejemplo: CPSC_Requisitos_Seguridad_Juguetes.pdf).
Evita descargar enlaces que redirijan a páginas informativas sin archivos adjuntos. Solo conserva los documentos directos.”
</a:t>
            </a:r>
          </a:p>
        </p:txBody>
      </p:sp>
    </p:spTree>
    <p:extLst>
      <p:ext uri="{BB962C8B-B14F-4D97-AF65-F5344CB8AC3E}">
        <p14:creationId xmlns:p14="http://schemas.microsoft.com/office/powerpoint/2010/main" val="364804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7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7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7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sp>
        <p:nvSpPr>
          <p:cNvPr id="767" name="Click here to edit title-409">
            <a:extLst>
              <a:ext uri="{FF2B5EF4-FFF2-40B4-BE49-F238E27FC236}">
                <a16:creationId xmlns:a16="http://schemas.microsoft.com/office/drawing/2014/main" id="{111B4A49-B930-4A89-A1CD-6CA2B3D95AED}"/>
              </a:ext>
            </a:extLst>
          </p:cNvPr>
          <p:cNvSpPr txBox="1"/>
          <p:nvPr/>
        </p:nvSpPr>
        <p:spPr>
          <a:xfrm>
            <a:off x="1524000" y="1676400"/>
            <a:ext cx="9863138" cy="1476375"/>
          </a:xfrm>
          <a:prstGeom prst="rect">
            <a:avLst/>
          </a:prstGeom>
          <a:noFill/>
        </p:spPr>
        <p:txBody>
          <a:bodyPr vertOverflow="clip" horzOverflow="clip" wrap="square" lIns="0" tIns="0" rIns="0" bIns="0" rtlCol="0" anchor="t">
            <a:spAutoFit/>
          </a:bodyPr>
          <a:lstStyle/>
          <a:p>
            <a:pPr algn="l">
              <a:lnSpc>
                <a:spcPts val="6162"/>
              </a:lnSpc>
            </a:pPr>
            <a:r>
              <a:rPr lang="en-US" sz="3900" b="1" spc="-136" dirty="0">
                <a:solidFill>
                  <a:srgbClr val="313A43">
                    <a:alpha val="100000"/>
                  </a:srgbClr>
                </a:solidFill>
                <a:latin typeface="Space Grotesk" panose="00000700000000000000" pitchFamily="2" charset="0"/>
              </a:rPr>
              <a:t>Herramientas para investigar cambios arancelarios, acuerdos y noticias relevantes</a:t>
            </a:r>
          </a:p>
        </p:txBody>
      </p:sp>
      <p:sp>
        <p:nvSpPr>
          <p:cNvPr id="769" name="Click here to edit subtitle-483">
            <a:extLst>
              <a:ext uri="{FF2B5EF4-FFF2-40B4-BE49-F238E27FC236}">
                <a16:creationId xmlns:a16="http://schemas.microsoft.com/office/drawing/2014/main" id="{111B4A49-B930-4A89-A1CD-6CA2B3D95AED}"/>
              </a:ext>
            </a:extLst>
          </p:cNvPr>
          <p:cNvSpPr txBox="1"/>
          <p:nvPr/>
        </p:nvSpPr>
        <p:spPr>
          <a:xfrm>
            <a:off x="1524000" y="3238500"/>
            <a:ext cx="9863138" cy="5314950"/>
          </a:xfrm>
          <a:prstGeom prst="rect">
            <a:avLst/>
          </a:prstGeom>
          <a:noFill/>
        </p:spPr>
        <p:txBody>
          <a:bodyPr vertOverflow="clip" horzOverflow="clip" wrap="square" lIns="0" tIns="0" rIns="0" bIns="0" rtlCol="0" anchor="t">
            <a:spAutoFit/>
          </a:bodyPr>
          <a:lstStyle/>
          <a:p>
            <a:pPr algn="l">
              <a:lnSpc>
                <a:spcPts val="1992"/>
              </a:lnSpc>
            </a:pPr>
            <a:r>
              <a:rPr lang="en-US" sz="1200" spc="-24" dirty="0">
                <a:solidFill>
                  <a:srgbClr val="414C58">
                    <a:alpha val="100000"/>
                  </a:srgbClr>
                </a:solidFill>
                <a:latin typeface="Work Sans" panose="00000700000000000000" pitchFamily="2" charset="0"/>
              </a:rPr>
              <a:t>Herramienta / Fuente | Tipo | ¿IA? | ¿Sirve para...? | ¿Gratuita? | ObservacionesGlobal Trade Helpdesk | Portal oficial | ❌ | Ver tasas base de aranceles, requisitos y regulaciones | ✅ Sí | Fuente inicial, pero no siempre está actualizada a eventos recientesUSTR (ustr.gov) | Gobierno EE. UU. | ❌ | Ver acuerdos, sanciones y cambios arancelarios | ✅ Sí | Buscar en secciones como "Press Releases" o "Trade Agreements"CBP (cbp.gov) | Gobierno EE. UU. | ❌ | Políticas de aduanas y actualizaciones operativas | ✅ Sí | Ideal para boletines y cambios de implementaciónWTO (wto.org) | Organismo multilateral | ❌ | Verificación de acuerdos, disputas y notificaciones | ✅ Sí | Buscar por código HS y paísBloomberg / Reuters | Noticias económicas | ❌ | Noticias y eventos que afectan el comercio | ❌ Pago parcial | Algunas notas clave son públicas, otras requieren suscripciónTrade Map News / ITC | Boletines de comercio | ❌ | Actualizaciones comerciales por producto y región | ✅ Sí | Secciones de noticias y alertas por código arancelarioPerplexity AI | IA con web + fuentes | ✅ | Resumir cambios normativos y citar fuentes | ✅ Gratuita (Pro opcional) | Ideal para preguntas tipo: “Has there been a tariff change for HS code 950300 from Colombia to the US?”Bing Copilot | Chat con búsqueda web | ✅ | Detectar noticias y comunicados recientes | ✅ Gratuita | Puede entregar fuentes verificadas con enlacesGoogle Gemini (Bard) | Chat IA + Google | ✅ | Buscar documentos normativos y fechas clave | ✅ Gratuita | Útil para búsquedas complementarias específicasConsensus / Elicit | IA para papers y documentos | ✅ | Buscar documentos oficiales o estudios legales | ✅ Gratuita | Más útil para artículos y estudios que para noticias en tiempo real</a:t>
            </a:r>
          </a:p>
        </p:txBody>
      </p:sp>
    </p:spTree>
    <p:extLst>
      <p:ext uri="{BB962C8B-B14F-4D97-AF65-F5344CB8AC3E}">
        <p14:creationId xmlns:p14="http://schemas.microsoft.com/office/powerpoint/2010/main" val="3648047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7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7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7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7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786" name="Awesome Presentation Title-0">
            <a:extLst>
              <a:ext uri="{FF2B5EF4-FFF2-40B4-BE49-F238E27FC236}">
                <a16:creationId xmlns:a16="http://schemas.microsoft.com/office/drawing/2014/main" id="{111B4A49-B930-4A89-A1CD-6CA2B3D95AED}"/>
              </a:ext>
            </a:extLst>
          </p:cNvPr>
          <p:cNvSpPr txBox="1"/>
          <p:nvPr/>
        </p:nvSpPr>
        <p:spPr>
          <a:xfrm>
            <a:off x="1524000" y="1524000"/>
            <a:ext cx="15273338" cy="752475"/>
          </a:xfrm>
          <a:prstGeom prst="rect">
            <a:avLst/>
          </a:prstGeom>
          <a:noFill/>
        </p:spPr>
        <p:txBody>
          <a:bodyPr vertOverflow="clip" horzOverflow="clip" wrap="square" lIns="0" tIns="0" rIns="0" bIns="0" rtlCol="0" anchor="t">
            <a:spAutoFit/>
          </a:bodyPr>
          <a:lstStyle/>
          <a:p>
            <a:pPr algn="l">
              <a:lnSpc>
                <a:spcPts val="5568"/>
              </a:lnSpc>
            </a:pPr>
            <a:r>
              <a:rPr lang="en-US" sz="4800" b="1" spc="-48" dirty="0">
                <a:solidFill>
                  <a:srgbClr val="313A43">
                    <a:alpha val="100000"/>
                  </a:srgbClr>
                </a:solidFill>
                <a:latin typeface="Space Grotesk" panose="00000700000000000000" pitchFamily="2" charset="0"/>
              </a:rPr>
              <a:t>prompt: </a:t>
            </a:r>
          </a:p>
        </p:txBody>
      </p:sp>
      <p:sp>
        <p:nvSpPr>
          <p:cNvPr id="788"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2382298"/>
            <a:ext cx="15273338" cy="6410325"/>
          </a:xfrm>
          <a:prstGeom prst="rect">
            <a:avLst/>
          </a:prstGeom>
          <a:noFill/>
        </p:spPr>
        <p:txBody>
          <a:bodyPr vertOverflow="clip" horzOverflow="clip" wrap="square" lIns="0" tIns="0" rIns="0" bIns="0" rtlCol="0" anchor="t">
            <a:spAutoFit/>
          </a:bodyPr>
          <a:lstStyle/>
          <a:p>
            <a:pPr algn="l">
              <a:lnSpc>
                <a:spcPts val="2700"/>
              </a:lnSpc>
            </a:pPr>
            <a:r>
              <a:rPr lang="en-US" sz="1800" spc="72" dirty="0">
                <a:solidFill>
                  <a:srgbClr val="414C58">
                    <a:alpha val="100000"/>
                  </a:srgbClr>
                </a:solidFill>
                <a:latin typeface="Work Sans" panose="00000700000000000000" pitchFamily="2" charset="0"/>
              </a:rPr>
              <a:t>“Investiga si ha habido modificaciones, noticias o eventos relevantes que hayan afectado el arancel aplicado a la partida arancelaria 950300 (juguetes) en el comercio entre Colombia y Estados Unidos.
Utiliza como base de referencia el portal: https://globaltradehelpdesk.org/
Y complementa la búsqueda con otras fuentes confiables como:
o	Sitio web de la USTR (United States Trade Representative)
o	Customs and Border Protection (CBP)
o	World Trade Organization (WTO)
o	Noticias económicas o boletines de comercio internacional (Bloomberg, Reuters, Trade Map News, etc.)
Tu tarea es:
1.	Verificar si ha habido cambios recientes en el arancel aplicado a la subpartida 950300 desde Colombia a EE. UU.
2.	Identificar si existen nuevos acuerdos, sanciones, beneficios o suspensiones arancelarias que modifiquen la tasa base.
3.	Detectar documentos normativos, comunicados oficiales o noticias que confirmen el cambio.
4.	Incluir fechas, entidades responsables y, si aplica, justificación del cambio (salud pública, barreras técnicas, acuerdos bilaterales, etc.).
5.	Extraer enlaces directos a los documentos o fuentes utilizadas.
Formato de respuesta:
o	¿Hubo cambio en el arancel aplicado? (Sí/No)
o	Fecha del cambio o última revisión conocida
o	Resumen del cambio o situación
o	Documentos o fuentes relevantes (con enlaces)
o	Observaciones o implicaciones para el exportador colombiano”
</a:t>
            </a:r>
          </a:p>
        </p:txBody>
      </p:sp>
    </p:spTree>
    <p:extLst>
      <p:ext uri="{BB962C8B-B14F-4D97-AF65-F5344CB8AC3E}">
        <p14:creationId xmlns:p14="http://schemas.microsoft.com/office/powerpoint/2010/main" val="364804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9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79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79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80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sp>
        <p:nvSpPr>
          <p:cNvPr id="803" name="Click here to edit title-417">
            <a:extLst>
              <a:ext uri="{FF2B5EF4-FFF2-40B4-BE49-F238E27FC236}">
                <a16:creationId xmlns:a16="http://schemas.microsoft.com/office/drawing/2014/main" id="{111B4A49-B930-4A89-A1CD-6CA2B3D95AED}"/>
              </a:ext>
            </a:extLst>
          </p:cNvPr>
          <p:cNvSpPr txBox="1"/>
          <p:nvPr/>
        </p:nvSpPr>
        <p:spPr>
          <a:xfrm>
            <a:off x="1524000" y="4076700"/>
            <a:ext cx="9863138" cy="1676400"/>
          </a:xfrm>
          <a:prstGeom prst="rect">
            <a:avLst/>
          </a:prstGeom>
          <a:noFill/>
        </p:spPr>
        <p:txBody>
          <a:bodyPr vertOverflow="clip" horzOverflow="clip" wrap="square" lIns="0" tIns="0" rIns="0" bIns="0" rtlCol="0" anchor="t">
            <a:spAutoFit/>
          </a:bodyPr>
          <a:lstStyle/>
          <a:p>
            <a:pPr algn="l">
              <a:lnSpc>
                <a:spcPts val="4290"/>
              </a:lnSpc>
            </a:pPr>
            <a:r>
              <a:rPr lang="en-US" sz="3900" b="1" spc="-39" dirty="0">
                <a:solidFill>
                  <a:srgbClr val="313A43">
                    <a:alpha val="100000"/>
                  </a:srgbClr>
                </a:solidFill>
                <a:latin typeface="Space Grotesk" panose="00000700000000000000" pitchFamily="2" charset="0"/>
              </a:rPr>
              <a:t>Herramientas para investigar cambios arancelarios, acuerdos y noticias relevantes</a:t>
            </a:r>
          </a:p>
        </p:txBody>
      </p:sp>
    </p:spTree>
    <p:extLst>
      <p:ext uri="{BB962C8B-B14F-4D97-AF65-F5344CB8AC3E}">
        <p14:creationId xmlns:p14="http://schemas.microsoft.com/office/powerpoint/2010/main" val="364804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8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8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8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8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820" name="Awesome Presentation Title-0">
            <a:extLst>
              <a:ext uri="{FF2B5EF4-FFF2-40B4-BE49-F238E27FC236}">
                <a16:creationId xmlns:a16="http://schemas.microsoft.com/office/drawing/2014/main" id="{111B4A49-B930-4A89-A1CD-6CA2B3D95AED}"/>
              </a:ext>
            </a:extLst>
          </p:cNvPr>
          <p:cNvSpPr txBox="1"/>
          <p:nvPr/>
        </p:nvSpPr>
        <p:spPr>
          <a:xfrm>
            <a:off x="1524000" y="1524000"/>
            <a:ext cx="15273338" cy="752475"/>
          </a:xfrm>
          <a:prstGeom prst="rect">
            <a:avLst/>
          </a:prstGeom>
          <a:noFill/>
        </p:spPr>
        <p:txBody>
          <a:bodyPr vertOverflow="clip" horzOverflow="clip" wrap="square" lIns="0" tIns="0" rIns="0" bIns="0" rtlCol="0" anchor="t">
            <a:spAutoFit/>
          </a:bodyPr>
          <a:lstStyle/>
          <a:p>
            <a:pPr algn="l">
              <a:lnSpc>
                <a:spcPts val="5568"/>
              </a:lnSpc>
            </a:pPr>
            <a:r>
              <a:rPr lang="en-US" sz="4800" b="1" spc="-48" dirty="0">
                <a:solidFill>
                  <a:srgbClr val="313A43">
                    <a:alpha val="100000"/>
                  </a:srgbClr>
                </a:solidFill>
                <a:latin typeface="Space Grotesk" panose="00000700000000000000" pitchFamily="2" charset="0"/>
              </a:rPr>
              <a:t>prompt: </a:t>
            </a:r>
          </a:p>
        </p:txBody>
      </p:sp>
      <p:sp>
        <p:nvSpPr>
          <p:cNvPr id="822"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2382298"/>
            <a:ext cx="15273338" cy="6410325"/>
          </a:xfrm>
          <a:prstGeom prst="rect">
            <a:avLst/>
          </a:prstGeom>
          <a:noFill/>
        </p:spPr>
        <p:txBody>
          <a:bodyPr vertOverflow="clip" horzOverflow="clip" wrap="square" lIns="0" tIns="0" rIns="0" bIns="0" rtlCol="0" anchor="t">
            <a:spAutoFit/>
          </a:bodyPr>
          <a:lstStyle/>
          <a:p>
            <a:pPr algn="l">
              <a:lnSpc>
                <a:spcPts val="2700"/>
              </a:lnSpc>
            </a:pPr>
            <a:r>
              <a:rPr lang="en-US" sz="1800" spc="72" dirty="0">
                <a:solidFill>
                  <a:srgbClr val="414C58">
                    <a:alpha val="100000"/>
                  </a:srgbClr>
                </a:solidFill>
                <a:latin typeface="Work Sans" panose="00000700000000000000" pitchFamily="2" charset="0"/>
              </a:rPr>
              <a:t>“Estás actuando como un analista de comercio exterior asistido por IA.
Tu tarea es elaborar un reporte técnico y práctico que contenga toda la información clave para exportar el producto correspondiente a la partida arancelaria 950300 (juguetes) desde Colombia hacia Estados Unidos.
Para ello, consulta fuentes oficiales como:
•	https://globaltradehelpdesk.org/
•	CBP (Customs and Border Protection)
•	USTR
•	WTO
•	CPSC (Consumer Product Safety Commission)
•	Tratados comerciales aplicables (como el TLC Colombia-EE.UU.)
El reporte debe incluir:
1.  Requisitos resumidos por categoría
•	Requisitos técnicos
•	Requisitos arancelarios
•	Requisitos no arancelarios
•	Requisitos de etiquetado y empaque
•	Requisitos sanitarios o de seguridad del consumidor
2.  Riesgos o barreras identificadas
•	Barreras técnicas o sanitarias
•	Costos ocultos
•	Posibles restricciones comerciales o bloqueos
•	Casos documentados de rechazo
3.  Checklist de cumplimiento
•	Lista de verificación clara con ítems como:
o	Certificado de conformidad
o	Etiquetado en inglés con advertencias de edad
o	Ensayo de materiales peligrosos (CPSC)
o	Clasificación arancelaria HS verificada
o	Registro en sistema de importación
4.  Documentación fuente disponible
•	Título del documento
•	Entidad emisora
•	Año
•	Enlace directo o referencia
Formato de salida:
•	Estructura clara con títulos y subtítulos
•	Lenguaje profesional, técnico pero comprensible para empresas exportadoras
•	Incluir tablas o listas si es útil para organización visual”
</a:t>
            </a:r>
          </a:p>
        </p:txBody>
      </p:sp>
    </p:spTree>
    <p:extLst>
      <p:ext uri="{BB962C8B-B14F-4D97-AF65-F5344CB8AC3E}">
        <p14:creationId xmlns:p14="http://schemas.microsoft.com/office/powerpoint/2010/main" val="3648047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2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8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8915876"/>
            <a:ext cx="228600" cy="228600"/>
          </a:xfrm>
          <a:prstGeom prst="rect">
            <a:avLst/>
          </a:prstGeom>
        </p:spPr>
      </p:pic>
      <p:pic>
        <p:nvPicPr>
          <p:cNvPr id="8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9297543"/>
            <a:ext cx="228600" cy="228600"/>
          </a:xfrm>
          <a:prstGeom prst="rect">
            <a:avLst/>
          </a:prstGeom>
        </p:spPr>
      </p:pic>
      <p:pic>
        <p:nvPicPr>
          <p:cNvPr id="83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62000"/>
            <a:ext cx="10668000" cy="8763000"/>
          </a:xfrm>
          <a:prstGeom prst="rect">
            <a:avLst/>
          </a:prstGeom>
        </p:spPr>
      </p:pic>
      <p:pic>
        <p:nvPicPr>
          <p:cNvPr id="8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3355181"/>
            <a:ext cx="114300" cy="114300"/>
          </a:xfrm>
          <a:prstGeom prst="rect">
            <a:avLst/>
          </a:prstGeom>
        </p:spPr>
      </p:pic>
      <p:pic>
        <p:nvPicPr>
          <p:cNvPr id="8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3835622"/>
            <a:ext cx="9601200" cy="19050"/>
          </a:xfrm>
          <a:prstGeom prst="rect">
            <a:avLst/>
          </a:prstGeom>
        </p:spPr>
      </p:pic>
      <p:pic>
        <p:nvPicPr>
          <p:cNvPr id="8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4220718"/>
            <a:ext cx="114300" cy="114300"/>
          </a:xfrm>
          <a:prstGeom prst="rect">
            <a:avLst/>
          </a:prstGeom>
        </p:spPr>
      </p:pic>
      <p:sp>
        <p:nvSpPr>
          <p:cNvPr id="841" name="Primary Heading-1">
            <a:extLst>
              <a:ext uri="{FF2B5EF4-FFF2-40B4-BE49-F238E27FC236}">
                <a16:creationId xmlns:a16="http://schemas.microsoft.com/office/drawing/2014/main" id="{111B4A49-B930-4A89-A1CD-6CA2B3D95AED}"/>
              </a:ext>
            </a:extLst>
          </p:cNvPr>
          <p:cNvSpPr txBox="1"/>
          <p:nvPr/>
        </p:nvSpPr>
        <p:spPr>
          <a:xfrm>
            <a:off x="1592485" y="4083272"/>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Preguntas específicas para el análisis</a:t>
            </a:r>
          </a:p>
        </p:txBody>
      </p:sp>
      <p:pic>
        <p:nvPicPr>
          <p:cNvPr id="84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4701159"/>
            <a:ext cx="9601200" cy="19050"/>
          </a:xfrm>
          <a:prstGeom prst="rect">
            <a:avLst/>
          </a:prstGeom>
        </p:spPr>
      </p:pic>
      <p:pic>
        <p:nvPicPr>
          <p:cNvPr id="8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5086350"/>
            <a:ext cx="114300" cy="114300"/>
          </a:xfrm>
          <a:prstGeom prst="rect">
            <a:avLst/>
          </a:prstGeom>
        </p:spPr>
      </p:pic>
      <p:sp>
        <p:nvSpPr>
          <p:cNvPr id="846" name="Primary Heading-2">
            <a:extLst>
              <a:ext uri="{FF2B5EF4-FFF2-40B4-BE49-F238E27FC236}">
                <a16:creationId xmlns:a16="http://schemas.microsoft.com/office/drawing/2014/main" id="{111B4A49-B930-4A89-A1CD-6CA2B3D95AED}"/>
              </a:ext>
            </a:extLst>
          </p:cNvPr>
          <p:cNvSpPr txBox="1"/>
          <p:nvPr/>
        </p:nvSpPr>
        <p:spPr>
          <a:xfrm>
            <a:off x="1592485" y="4948809"/>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Identificación del organismo regulador</a:t>
            </a:r>
          </a:p>
        </p:txBody>
      </p:sp>
      <p:pic>
        <p:nvPicPr>
          <p:cNvPr id="8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5566791"/>
            <a:ext cx="9601200" cy="19050"/>
          </a:xfrm>
          <a:prstGeom prst="rect">
            <a:avLst/>
          </a:prstGeom>
        </p:spPr>
      </p:pic>
      <p:pic>
        <p:nvPicPr>
          <p:cNvPr id="8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5951982"/>
            <a:ext cx="114300" cy="114300"/>
          </a:xfrm>
          <a:prstGeom prst="rect">
            <a:avLst/>
          </a:prstGeom>
        </p:spPr>
      </p:pic>
      <p:sp>
        <p:nvSpPr>
          <p:cNvPr id="851" name="Primary Heading-3">
            <a:extLst>
              <a:ext uri="{FF2B5EF4-FFF2-40B4-BE49-F238E27FC236}">
                <a16:creationId xmlns:a16="http://schemas.microsoft.com/office/drawing/2014/main" id="{111B4A49-B930-4A89-A1CD-6CA2B3D95AED}"/>
              </a:ext>
            </a:extLst>
          </p:cNvPr>
          <p:cNvSpPr txBox="1"/>
          <p:nvPr/>
        </p:nvSpPr>
        <p:spPr>
          <a:xfrm>
            <a:off x="1592485" y="5814441"/>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Utilización de IA para el análisis</a:t>
            </a:r>
          </a:p>
        </p:txBody>
      </p:sp>
      <p:pic>
        <p:nvPicPr>
          <p:cNvPr id="8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6432328"/>
            <a:ext cx="9601200" cy="19050"/>
          </a:xfrm>
          <a:prstGeom prst="rect">
            <a:avLst/>
          </a:prstGeom>
        </p:spPr>
      </p:pic>
      <p:pic>
        <p:nvPicPr>
          <p:cNvPr id="85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6817519"/>
            <a:ext cx="114300" cy="114300"/>
          </a:xfrm>
          <a:prstGeom prst="rect">
            <a:avLst/>
          </a:prstGeom>
        </p:spPr>
      </p:pic>
      <p:sp>
        <p:nvSpPr>
          <p:cNvPr id="856" name="Primary Heading-4">
            <a:extLst>
              <a:ext uri="{FF2B5EF4-FFF2-40B4-BE49-F238E27FC236}">
                <a16:creationId xmlns:a16="http://schemas.microsoft.com/office/drawing/2014/main" id="{111B4A49-B930-4A89-A1CD-6CA2B3D95AED}"/>
              </a:ext>
            </a:extLst>
          </p:cNvPr>
          <p:cNvSpPr txBox="1"/>
          <p:nvPr/>
        </p:nvSpPr>
        <p:spPr>
          <a:xfrm>
            <a:off x="1592485" y="6679978"/>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Detección de requisitos de cumplimiento</a:t>
            </a:r>
          </a:p>
        </p:txBody>
      </p:sp>
      <p:pic>
        <p:nvPicPr>
          <p:cNvPr id="8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7297960"/>
            <a:ext cx="9601200" cy="19050"/>
          </a:xfrm>
          <a:prstGeom prst="rect">
            <a:avLst/>
          </a:prstGeom>
        </p:spPr>
      </p:pic>
      <p:sp>
        <p:nvSpPr>
          <p:cNvPr id="859" name="Click here to edit title-444">
            <a:extLst>
              <a:ext uri="{FF2B5EF4-FFF2-40B4-BE49-F238E27FC236}">
                <a16:creationId xmlns:a16="http://schemas.microsoft.com/office/drawing/2014/main" id="{111B4A49-B930-4A89-A1CD-6CA2B3D95AED}"/>
              </a:ext>
            </a:extLst>
          </p:cNvPr>
          <p:cNvSpPr txBox="1"/>
          <p:nvPr/>
        </p:nvSpPr>
        <p:spPr>
          <a:xfrm>
            <a:off x="12230100" y="3674078"/>
            <a:ext cx="5291138" cy="2000250"/>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000000">
                    <a:alpha val="100000"/>
                  </a:srgbClr>
                </a:solidFill>
                <a:latin typeface="Space Grotesk" panose="00000700000000000000" pitchFamily="2" charset="0"/>
              </a:rPr>
              <a:t>Análisis Exploratorio de Requisitos No Arancelarios</a:t>
            </a:r>
          </a:p>
        </p:txBody>
      </p:sp>
      <p:sp>
        <p:nvSpPr>
          <p:cNvPr id="861" name="Click here to edit subtitle-455">
            <a:extLst>
              <a:ext uri="{FF2B5EF4-FFF2-40B4-BE49-F238E27FC236}">
                <a16:creationId xmlns:a16="http://schemas.microsoft.com/office/drawing/2014/main" id="{111B4A49-B930-4A89-A1CD-6CA2B3D95AED}"/>
              </a:ext>
            </a:extLst>
          </p:cNvPr>
          <p:cNvSpPr txBox="1"/>
          <p:nvPr/>
        </p:nvSpPr>
        <p:spPr>
          <a:xfrm>
            <a:off x="12230100" y="5791200"/>
            <a:ext cx="5291138" cy="781050"/>
          </a:xfrm>
          <a:prstGeom prst="rect">
            <a:avLst/>
          </a:prstGeom>
          <a:noFill/>
        </p:spPr>
        <p:txBody>
          <a:bodyPr vertOverflow="clip" horzOverflow="clip" wrap="square" lIns="0" tIns="0" rIns="0" bIns="0" rtlCol="0" anchor="t">
            <a:spAutoFit/>
          </a:bodyPr>
          <a:lstStyle/>
          <a:p>
            <a:pPr algn="r">
              <a:lnSpc>
                <a:spcPts val="3108"/>
              </a:lnSpc>
            </a:pPr>
            <a:r>
              <a:rPr lang="en-US" sz="2100" spc="-42" dirty="0">
                <a:solidFill>
                  <a:srgbClr val="000000">
                    <a:alpha val="100000"/>
                  </a:srgbClr>
                </a:solidFill>
                <a:latin typeface="Work Sans" panose="00000700000000000000" pitchFamily="2" charset="0"/>
              </a:rPr>
              <a:t>Obtener un resumen de los requisitos con IA</a:t>
            </a:r>
          </a:p>
        </p:txBody>
      </p:sp>
    </p:spTree>
    <p:extLst>
      <p:ext uri="{BB962C8B-B14F-4D97-AF65-F5344CB8AC3E}">
        <p14:creationId xmlns:p14="http://schemas.microsoft.com/office/powerpoint/2010/main" val="3648047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8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8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8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2362200" y="2286000"/>
            <a:ext cx="15925800" cy="7239000"/>
          </a:xfrm>
          <a:prstGeom prst="rect">
            <a:avLst/>
          </a:prstGeom>
        </p:spPr>
      </p:pic>
      <p:pic>
        <p:nvPicPr>
          <p:cNvPr id="8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3017044"/>
            <a:ext cx="114300" cy="114300"/>
          </a:xfrm>
          <a:prstGeom prst="rect">
            <a:avLst/>
          </a:prstGeom>
        </p:spPr>
      </p:pic>
      <p:sp>
        <p:nvSpPr>
          <p:cNvPr id="877" name="Primary Heading-0">
            <a:extLst>
              <a:ext uri="{FF2B5EF4-FFF2-40B4-BE49-F238E27FC236}">
                <a16:creationId xmlns:a16="http://schemas.microsoft.com/office/drawing/2014/main" id="{111B4A49-B930-4A89-A1CD-6CA2B3D95AED}"/>
              </a:ext>
            </a:extLst>
          </p:cNvPr>
          <p:cNvSpPr txBox="1"/>
          <p:nvPr/>
        </p:nvSpPr>
        <p:spPr>
          <a:xfrm>
            <a:off x="3192685" y="2879503"/>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Requisitos Técnicos y de Seguridad</a:t>
            </a:r>
          </a:p>
        </p:txBody>
      </p:sp>
      <p:sp>
        <p:nvSpPr>
          <p:cNvPr id="879" name="Description of a primary heading-0">
            <a:extLst>
              <a:ext uri="{FF2B5EF4-FFF2-40B4-BE49-F238E27FC236}">
                <a16:creationId xmlns:a16="http://schemas.microsoft.com/office/drawing/2014/main" id="{111B4A49-B930-4A89-A1CD-6CA2B3D95AED}"/>
              </a:ext>
            </a:extLst>
          </p:cNvPr>
          <p:cNvSpPr txBox="1"/>
          <p:nvPr/>
        </p:nvSpPr>
        <p:spPr>
          <a:xfrm>
            <a:off x="3192685" y="3345085"/>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Cumplir con normas ASTM y certificaciones específicas para juguetes.</a:t>
            </a:r>
          </a:p>
        </p:txBody>
      </p:sp>
      <p:pic>
        <p:nvPicPr>
          <p:cNvPr id="88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4263962"/>
            <a:ext cx="7048500" cy="19050"/>
          </a:xfrm>
          <a:prstGeom prst="rect">
            <a:avLst/>
          </a:prstGeom>
        </p:spPr>
      </p:pic>
      <p:pic>
        <p:nvPicPr>
          <p:cNvPr id="8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4649057"/>
            <a:ext cx="114300" cy="114300"/>
          </a:xfrm>
          <a:prstGeom prst="rect">
            <a:avLst/>
          </a:prstGeom>
        </p:spPr>
      </p:pic>
      <p:sp>
        <p:nvSpPr>
          <p:cNvPr id="884" name="Primary Heading-1">
            <a:extLst>
              <a:ext uri="{FF2B5EF4-FFF2-40B4-BE49-F238E27FC236}">
                <a16:creationId xmlns:a16="http://schemas.microsoft.com/office/drawing/2014/main" id="{111B4A49-B930-4A89-A1CD-6CA2B3D95AED}"/>
              </a:ext>
            </a:extLst>
          </p:cNvPr>
          <p:cNvSpPr txBox="1"/>
          <p:nvPr/>
        </p:nvSpPr>
        <p:spPr>
          <a:xfrm>
            <a:off x="3192685" y="4511612"/>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Etiquetado y Empaque</a:t>
            </a:r>
          </a:p>
        </p:txBody>
      </p:sp>
      <p:sp>
        <p:nvSpPr>
          <p:cNvPr id="886" name="Description of a primary heading-1">
            <a:extLst>
              <a:ext uri="{FF2B5EF4-FFF2-40B4-BE49-F238E27FC236}">
                <a16:creationId xmlns:a16="http://schemas.microsoft.com/office/drawing/2014/main" id="{111B4A49-B930-4A89-A1CD-6CA2B3D95AED}"/>
              </a:ext>
            </a:extLst>
          </p:cNvPr>
          <p:cNvSpPr txBox="1"/>
          <p:nvPr/>
        </p:nvSpPr>
        <p:spPr>
          <a:xfrm>
            <a:off x="3192685" y="4977098"/>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Incluir información obligatoria en idioma inglés y advertencias necesarias.</a:t>
            </a:r>
          </a:p>
        </p:txBody>
      </p:sp>
      <p:pic>
        <p:nvPicPr>
          <p:cNvPr id="8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5895975"/>
            <a:ext cx="7048500" cy="19050"/>
          </a:xfrm>
          <a:prstGeom prst="rect">
            <a:avLst/>
          </a:prstGeom>
        </p:spPr>
      </p:pic>
      <p:pic>
        <p:nvPicPr>
          <p:cNvPr id="8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6281166"/>
            <a:ext cx="114300" cy="114300"/>
          </a:xfrm>
          <a:prstGeom prst="rect">
            <a:avLst/>
          </a:prstGeom>
        </p:spPr>
      </p:pic>
      <p:sp>
        <p:nvSpPr>
          <p:cNvPr id="891" name="Primary Heading-2">
            <a:extLst>
              <a:ext uri="{FF2B5EF4-FFF2-40B4-BE49-F238E27FC236}">
                <a16:creationId xmlns:a16="http://schemas.microsoft.com/office/drawing/2014/main" id="{111B4A49-B930-4A89-A1CD-6CA2B3D95AED}"/>
              </a:ext>
            </a:extLst>
          </p:cNvPr>
          <p:cNvSpPr txBox="1"/>
          <p:nvPr/>
        </p:nvSpPr>
        <p:spPr>
          <a:xfrm>
            <a:off x="3192685" y="6143625"/>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Regulaciones Sanitarias y Medioambientales</a:t>
            </a:r>
          </a:p>
        </p:txBody>
      </p:sp>
      <p:sp>
        <p:nvSpPr>
          <p:cNvPr id="893" name="Description of a primary heading-2">
            <a:extLst>
              <a:ext uri="{FF2B5EF4-FFF2-40B4-BE49-F238E27FC236}">
                <a16:creationId xmlns:a16="http://schemas.microsoft.com/office/drawing/2014/main" id="{111B4A49-B930-4A89-A1CD-6CA2B3D95AED}"/>
              </a:ext>
            </a:extLst>
          </p:cNvPr>
          <p:cNvSpPr txBox="1"/>
          <p:nvPr/>
        </p:nvSpPr>
        <p:spPr>
          <a:xfrm>
            <a:off x="3192685" y="6609207"/>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Cumplir con restricciones sobre sustancias prohibidas y control de químicos.</a:t>
            </a:r>
          </a:p>
        </p:txBody>
      </p:sp>
      <p:pic>
        <p:nvPicPr>
          <p:cNvPr id="8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7527988"/>
            <a:ext cx="7048500" cy="19050"/>
          </a:xfrm>
          <a:prstGeom prst="rect">
            <a:avLst/>
          </a:prstGeom>
        </p:spPr>
      </p:pic>
      <p:pic>
        <p:nvPicPr>
          <p:cNvPr id="8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7913180"/>
            <a:ext cx="114300" cy="114300"/>
          </a:xfrm>
          <a:prstGeom prst="rect">
            <a:avLst/>
          </a:prstGeom>
        </p:spPr>
      </p:pic>
      <p:sp>
        <p:nvSpPr>
          <p:cNvPr id="898" name="Primary Heading-3">
            <a:extLst>
              <a:ext uri="{FF2B5EF4-FFF2-40B4-BE49-F238E27FC236}">
                <a16:creationId xmlns:a16="http://schemas.microsoft.com/office/drawing/2014/main" id="{111B4A49-B930-4A89-A1CD-6CA2B3D95AED}"/>
              </a:ext>
            </a:extLst>
          </p:cNvPr>
          <p:cNvSpPr txBox="1"/>
          <p:nvPr/>
        </p:nvSpPr>
        <p:spPr>
          <a:xfrm>
            <a:off x="3192685" y="7775638"/>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Documentos Requeridos</a:t>
            </a:r>
          </a:p>
        </p:txBody>
      </p:sp>
      <p:sp>
        <p:nvSpPr>
          <p:cNvPr id="900" name="Description of a primary heading-3">
            <a:extLst>
              <a:ext uri="{FF2B5EF4-FFF2-40B4-BE49-F238E27FC236}">
                <a16:creationId xmlns:a16="http://schemas.microsoft.com/office/drawing/2014/main" id="{111B4A49-B930-4A89-A1CD-6CA2B3D95AED}"/>
              </a:ext>
            </a:extLst>
          </p:cNvPr>
          <p:cNvSpPr txBox="1"/>
          <p:nvPr/>
        </p:nvSpPr>
        <p:spPr>
          <a:xfrm>
            <a:off x="3192685" y="8241220"/>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Presentar certificados de conformidad y pruebas de cumplimiento necesarias.</a:t>
            </a:r>
          </a:p>
        </p:txBody>
      </p:sp>
      <p:pic>
        <p:nvPicPr>
          <p:cNvPr id="9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9160097"/>
            <a:ext cx="7048500" cy="19050"/>
          </a:xfrm>
          <a:prstGeom prst="rect">
            <a:avLst/>
          </a:prstGeom>
        </p:spPr>
      </p:pic>
      <p:pic>
        <p:nvPicPr>
          <p:cNvPr id="9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0477500" y="3017044"/>
            <a:ext cx="114300" cy="114300"/>
          </a:xfrm>
          <a:prstGeom prst="rect">
            <a:avLst/>
          </a:prstGeom>
        </p:spPr>
      </p:pic>
      <p:sp>
        <p:nvSpPr>
          <p:cNvPr id="905" name="Primary Heading-4">
            <a:extLst>
              <a:ext uri="{FF2B5EF4-FFF2-40B4-BE49-F238E27FC236}">
                <a16:creationId xmlns:a16="http://schemas.microsoft.com/office/drawing/2014/main" id="{111B4A49-B930-4A89-A1CD-6CA2B3D95AED}"/>
              </a:ext>
            </a:extLst>
          </p:cNvPr>
          <p:cNvSpPr txBox="1"/>
          <p:nvPr/>
        </p:nvSpPr>
        <p:spPr>
          <a:xfrm>
            <a:off x="10774585" y="2879503"/>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Autoridades Responsables</a:t>
            </a:r>
          </a:p>
        </p:txBody>
      </p:sp>
      <p:sp>
        <p:nvSpPr>
          <p:cNvPr id="907" name="Description of a primary heading-4">
            <a:extLst>
              <a:ext uri="{FF2B5EF4-FFF2-40B4-BE49-F238E27FC236}">
                <a16:creationId xmlns:a16="http://schemas.microsoft.com/office/drawing/2014/main" id="{111B4A49-B930-4A89-A1CD-6CA2B3D95AED}"/>
              </a:ext>
            </a:extLst>
          </p:cNvPr>
          <p:cNvSpPr txBox="1"/>
          <p:nvPr/>
        </p:nvSpPr>
        <p:spPr>
          <a:xfrm>
            <a:off x="10774585" y="3345085"/>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La CPSC regula la seguridad de productos, incluyendo juguetes en EE.UU.</a:t>
            </a:r>
          </a:p>
        </p:txBody>
      </p:sp>
      <p:pic>
        <p:nvPicPr>
          <p:cNvPr id="9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0477500" y="4263962"/>
            <a:ext cx="7048500" cy="19050"/>
          </a:xfrm>
          <a:prstGeom prst="rect">
            <a:avLst/>
          </a:prstGeom>
        </p:spPr>
      </p:pic>
      <p:pic>
        <p:nvPicPr>
          <p:cNvPr id="9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0477500" y="4649057"/>
            <a:ext cx="114300" cy="114300"/>
          </a:xfrm>
          <a:prstGeom prst="rect">
            <a:avLst/>
          </a:prstGeom>
        </p:spPr>
      </p:pic>
      <p:sp>
        <p:nvSpPr>
          <p:cNvPr id="912" name="Primary Heading-5">
            <a:extLst>
              <a:ext uri="{FF2B5EF4-FFF2-40B4-BE49-F238E27FC236}">
                <a16:creationId xmlns:a16="http://schemas.microsoft.com/office/drawing/2014/main" id="{111B4A49-B930-4A89-A1CD-6CA2B3D95AED}"/>
              </a:ext>
            </a:extLst>
          </p:cNvPr>
          <p:cNvSpPr txBox="1"/>
          <p:nvPr/>
        </p:nvSpPr>
        <p:spPr>
          <a:xfrm>
            <a:off x="10774585" y="4511612"/>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Observaciones Adicionales</a:t>
            </a:r>
          </a:p>
        </p:txBody>
      </p:sp>
      <p:sp>
        <p:nvSpPr>
          <p:cNvPr id="914" name="Description of a primary heading-5">
            <a:extLst>
              <a:ext uri="{FF2B5EF4-FFF2-40B4-BE49-F238E27FC236}">
                <a16:creationId xmlns:a16="http://schemas.microsoft.com/office/drawing/2014/main" id="{111B4A49-B930-4A89-A1CD-6CA2B3D95AED}"/>
              </a:ext>
            </a:extLst>
          </p:cNvPr>
          <p:cNvSpPr txBox="1"/>
          <p:nvPr/>
        </p:nvSpPr>
        <p:spPr>
          <a:xfrm>
            <a:off x="10774585" y="4977098"/>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Considerar restricciones y alertas sobre cumplimiento en el proceso de exportación.</a:t>
            </a:r>
          </a:p>
        </p:txBody>
      </p:sp>
      <p:pic>
        <p:nvPicPr>
          <p:cNvPr id="9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0477500" y="5895975"/>
            <a:ext cx="7048500" cy="19050"/>
          </a:xfrm>
          <a:prstGeom prst="rect">
            <a:avLst/>
          </a:prstGeom>
        </p:spPr>
      </p:pic>
      <p:sp>
        <p:nvSpPr>
          <p:cNvPr id="917" name="Click here to edit title-494">
            <a:extLst>
              <a:ext uri="{FF2B5EF4-FFF2-40B4-BE49-F238E27FC236}">
                <a16:creationId xmlns:a16="http://schemas.microsoft.com/office/drawing/2014/main" id="{111B4A49-B930-4A89-A1CD-6CA2B3D95AED}"/>
              </a:ext>
            </a:extLst>
          </p:cNvPr>
          <p:cNvSpPr txBox="1"/>
          <p:nvPr/>
        </p:nvSpPr>
        <p:spPr>
          <a:xfrm>
            <a:off x="762000" y="7308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Requisitos No Arancelarios para Juguetes</a:t>
            </a:r>
          </a:p>
        </p:txBody>
      </p:sp>
      <p:sp>
        <p:nvSpPr>
          <p:cNvPr id="919" name="Click here to edit subtitle-455">
            <a:extLst>
              <a:ext uri="{FF2B5EF4-FFF2-40B4-BE49-F238E27FC236}">
                <a16:creationId xmlns:a16="http://schemas.microsoft.com/office/drawing/2014/main" id="{111B4A49-B930-4A89-A1CD-6CA2B3D95AED}"/>
              </a:ext>
            </a:extLst>
          </p:cNvPr>
          <p:cNvSpPr txBox="1"/>
          <p:nvPr/>
        </p:nvSpPr>
        <p:spPr>
          <a:xfrm>
            <a:off x="762000" y="1447800"/>
            <a:ext cx="167973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000000">
                    <a:alpha val="100000"/>
                  </a:srgbClr>
                </a:solidFill>
                <a:latin typeface="Work Sans" panose="00000700000000000000" pitchFamily="2" charset="0"/>
              </a:rPr>
              <a:t>Análisis de requisitos para exportar juguetes a EE.UU.</a:t>
            </a:r>
          </a:p>
        </p:txBody>
      </p:sp>
    </p:spTree>
    <p:extLst>
      <p:ext uri="{BB962C8B-B14F-4D97-AF65-F5344CB8AC3E}">
        <p14:creationId xmlns:p14="http://schemas.microsoft.com/office/powerpoint/2010/main" val="364804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3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8915876"/>
            <a:ext cx="228600" cy="228600"/>
          </a:xfrm>
          <a:prstGeom prst="rect">
            <a:avLst/>
          </a:prstGeom>
        </p:spPr>
      </p:pic>
      <p:pic>
        <p:nvPicPr>
          <p:cNvPr id="3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9297543"/>
            <a:ext cx="228600" cy="228600"/>
          </a:xfrm>
          <a:prstGeom prst="rect">
            <a:avLst/>
          </a:prstGeom>
        </p:spPr>
      </p:pic>
      <p:pic>
        <p:nvPicPr>
          <p:cNvPr id="3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62000"/>
            <a:ext cx="10668000" cy="8763000"/>
          </a:xfrm>
          <a:prstGeom prst="rect">
            <a:avLst/>
          </a:prstGeom>
        </p:spPr>
      </p:pic>
      <p:pic>
        <p:nvPicPr>
          <p:cNvPr id="3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3071050"/>
            <a:ext cx="114300" cy="114300"/>
          </a:xfrm>
          <a:prstGeom prst="rect">
            <a:avLst/>
          </a:prstGeom>
        </p:spPr>
      </p:pic>
      <p:sp>
        <p:nvSpPr>
          <p:cNvPr id="335" name="Primary Heading-0">
            <a:extLst>
              <a:ext uri="{FF2B5EF4-FFF2-40B4-BE49-F238E27FC236}">
                <a16:creationId xmlns:a16="http://schemas.microsoft.com/office/drawing/2014/main" id="{111B4A49-B930-4A89-A1CD-6CA2B3D95AED}"/>
              </a:ext>
            </a:extLst>
          </p:cNvPr>
          <p:cNvSpPr txBox="1"/>
          <p:nvPr/>
        </p:nvSpPr>
        <p:spPr>
          <a:xfrm>
            <a:off x="1592485" y="2933510"/>
            <a:ext cx="9339262" cy="371384"/>
          </a:xfrm>
          <a:prstGeom prst="rect">
            <a:avLst/>
          </a:prstGeom>
          <a:noFill/>
        </p:spPr>
        <p:txBody>
          <a:bodyPr vertOverflow="clip" horzOverflow="clip" wrap="square" lIns="0" tIns="0" rIns="0" bIns="0" rtlCol="0" anchor="t">
            <a:spAutoFit/>
          </a:bodyPr>
          <a:lstStyle/>
          <a:p>
            <a:pPr algn="l">
              <a:lnSpc>
                <a:spcPts val="3066"/>
              </a:lnSpc>
            </a:pPr>
            <a:r>
              <a:rPr lang="es-CO" sz="2400" b="1" spc="-18" dirty="0">
                <a:solidFill>
                  <a:srgbClr val="313A43">
                    <a:alpha val="100000"/>
                  </a:srgbClr>
                </a:solidFill>
                <a:latin typeface="Futura Std Condensed ExtBd" panose="020B0806020204030204" pitchFamily="34" charset="0"/>
              </a:rPr>
              <a:t>Análisis de requisitos arancelarios</a:t>
            </a:r>
          </a:p>
        </p:txBody>
      </p:sp>
      <p:sp>
        <p:nvSpPr>
          <p:cNvPr id="337" name="Description of a primary heading-0">
            <a:extLst>
              <a:ext uri="{FF2B5EF4-FFF2-40B4-BE49-F238E27FC236}">
                <a16:creationId xmlns:a16="http://schemas.microsoft.com/office/drawing/2014/main" id="{111B4A49-B930-4A89-A1CD-6CA2B3D95AED}"/>
              </a:ext>
            </a:extLst>
          </p:cNvPr>
          <p:cNvSpPr txBox="1"/>
          <p:nvPr/>
        </p:nvSpPr>
        <p:spPr>
          <a:xfrm>
            <a:off x="1592485" y="3399092"/>
            <a:ext cx="8153094" cy="675378"/>
          </a:xfrm>
          <a:prstGeom prst="rect">
            <a:avLst/>
          </a:prstGeom>
          <a:noFill/>
        </p:spPr>
        <p:txBody>
          <a:bodyPr vertOverflow="clip" horzOverflow="clip" wrap="square" lIns="0" tIns="0" rIns="0" bIns="0" rtlCol="0" anchor="t">
            <a:spAutoFit/>
          </a:bodyPr>
          <a:lstStyle/>
          <a:p>
            <a:pPr algn="l">
              <a:lnSpc>
                <a:spcPts val="2718"/>
              </a:lnSpc>
            </a:pPr>
            <a:r>
              <a:rPr lang="es-CO" sz="2000" spc="-36" dirty="0">
                <a:solidFill>
                  <a:srgbClr val="313A43">
                    <a:alpha val="100000"/>
                  </a:srgbClr>
                </a:solidFill>
                <a:latin typeface="Futura Std Book" panose="020B0502020204020303" pitchFamily="34" charset="0"/>
              </a:rPr>
              <a:t>Utilizar IA para analizar requisitos arancelarios y no arancelarios de manera eficiente y precisa.</a:t>
            </a:r>
          </a:p>
        </p:txBody>
      </p:sp>
      <p:pic>
        <p:nvPicPr>
          <p:cNvPr id="3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4317968"/>
            <a:ext cx="9601200" cy="19050"/>
          </a:xfrm>
          <a:prstGeom prst="rect">
            <a:avLst/>
          </a:prstGeom>
        </p:spPr>
      </p:pic>
      <p:pic>
        <p:nvPicPr>
          <p:cNvPr id="3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4703159"/>
            <a:ext cx="114300" cy="114300"/>
          </a:xfrm>
          <a:prstGeom prst="rect">
            <a:avLst/>
          </a:prstGeom>
        </p:spPr>
      </p:pic>
      <p:sp>
        <p:nvSpPr>
          <p:cNvPr id="342" name="Primary Heading-1">
            <a:extLst>
              <a:ext uri="{FF2B5EF4-FFF2-40B4-BE49-F238E27FC236}">
                <a16:creationId xmlns:a16="http://schemas.microsoft.com/office/drawing/2014/main" id="{111B4A49-B930-4A89-A1CD-6CA2B3D95AED}"/>
              </a:ext>
            </a:extLst>
          </p:cNvPr>
          <p:cNvSpPr txBox="1"/>
          <p:nvPr/>
        </p:nvSpPr>
        <p:spPr>
          <a:xfrm>
            <a:off x="1592485" y="4565618"/>
            <a:ext cx="9339262" cy="371384"/>
          </a:xfrm>
          <a:prstGeom prst="rect">
            <a:avLst/>
          </a:prstGeom>
          <a:noFill/>
        </p:spPr>
        <p:txBody>
          <a:bodyPr vertOverflow="clip" horzOverflow="clip" wrap="square" lIns="0" tIns="0" rIns="0" bIns="0" rtlCol="0" anchor="t">
            <a:spAutoFit/>
          </a:bodyPr>
          <a:lstStyle/>
          <a:p>
            <a:pPr algn="l">
              <a:lnSpc>
                <a:spcPts val="3066"/>
              </a:lnSpc>
            </a:pPr>
            <a:r>
              <a:rPr lang="es-CO" sz="2400" b="1" spc="-18" dirty="0">
                <a:solidFill>
                  <a:srgbClr val="313A43">
                    <a:alpha val="100000"/>
                  </a:srgbClr>
                </a:solidFill>
                <a:latin typeface="Futura Std Condensed ExtBd" panose="020B0806020204030204" pitchFamily="34" charset="0"/>
              </a:rPr>
              <a:t>Automatización de normativas</a:t>
            </a:r>
          </a:p>
        </p:txBody>
      </p:sp>
      <p:sp>
        <p:nvSpPr>
          <p:cNvPr id="344" name="Description of a primary heading-1">
            <a:extLst>
              <a:ext uri="{FF2B5EF4-FFF2-40B4-BE49-F238E27FC236}">
                <a16:creationId xmlns:a16="http://schemas.microsoft.com/office/drawing/2014/main" id="{111B4A49-B930-4A89-A1CD-6CA2B3D95AED}"/>
              </a:ext>
            </a:extLst>
          </p:cNvPr>
          <p:cNvSpPr txBox="1"/>
          <p:nvPr/>
        </p:nvSpPr>
        <p:spPr>
          <a:xfrm>
            <a:off x="1592485" y="5031105"/>
            <a:ext cx="8153094" cy="675378"/>
          </a:xfrm>
          <a:prstGeom prst="rect">
            <a:avLst/>
          </a:prstGeom>
          <a:noFill/>
        </p:spPr>
        <p:txBody>
          <a:bodyPr vertOverflow="clip" horzOverflow="clip" wrap="square" lIns="0" tIns="0" rIns="0" bIns="0" rtlCol="0" anchor="t">
            <a:spAutoFit/>
          </a:bodyPr>
          <a:lstStyle/>
          <a:p>
            <a:pPr algn="l">
              <a:lnSpc>
                <a:spcPts val="2718"/>
              </a:lnSpc>
            </a:pPr>
            <a:r>
              <a:rPr lang="es-CO" sz="2000" spc="-36" dirty="0">
                <a:solidFill>
                  <a:srgbClr val="313A43">
                    <a:alpha val="100000"/>
                  </a:srgbClr>
                </a:solidFill>
                <a:latin typeface="Futura Std Book" panose="020B0502020204020303" pitchFamily="34" charset="0"/>
              </a:rPr>
              <a:t>Automatizar la recolección y evaluación de normativas técnicas y comerciales mediante herramientas de IA.</a:t>
            </a:r>
          </a:p>
        </p:txBody>
      </p:sp>
      <p:pic>
        <p:nvPicPr>
          <p:cNvPr id="3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5949982"/>
            <a:ext cx="9601200" cy="19050"/>
          </a:xfrm>
          <a:prstGeom prst="rect">
            <a:avLst/>
          </a:prstGeom>
        </p:spPr>
      </p:pic>
      <p:pic>
        <p:nvPicPr>
          <p:cNvPr id="3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6335173"/>
            <a:ext cx="114300" cy="114300"/>
          </a:xfrm>
          <a:prstGeom prst="rect">
            <a:avLst/>
          </a:prstGeom>
        </p:spPr>
      </p:pic>
      <p:sp>
        <p:nvSpPr>
          <p:cNvPr id="349" name="Primary Heading-2">
            <a:extLst>
              <a:ext uri="{FF2B5EF4-FFF2-40B4-BE49-F238E27FC236}">
                <a16:creationId xmlns:a16="http://schemas.microsoft.com/office/drawing/2014/main" id="{111B4A49-B930-4A89-A1CD-6CA2B3D95AED}"/>
              </a:ext>
            </a:extLst>
          </p:cNvPr>
          <p:cNvSpPr txBox="1"/>
          <p:nvPr/>
        </p:nvSpPr>
        <p:spPr>
          <a:xfrm>
            <a:off x="1592485" y="6197632"/>
            <a:ext cx="9339262" cy="371384"/>
          </a:xfrm>
          <a:prstGeom prst="rect">
            <a:avLst/>
          </a:prstGeom>
          <a:noFill/>
        </p:spPr>
        <p:txBody>
          <a:bodyPr vertOverflow="clip" horzOverflow="clip" wrap="square" lIns="0" tIns="0" rIns="0" bIns="0" rtlCol="0" anchor="t">
            <a:spAutoFit/>
          </a:bodyPr>
          <a:lstStyle/>
          <a:p>
            <a:pPr algn="l">
              <a:lnSpc>
                <a:spcPts val="3066"/>
              </a:lnSpc>
            </a:pPr>
            <a:r>
              <a:rPr lang="es-CO" sz="2400" b="1" spc="-18" dirty="0">
                <a:solidFill>
                  <a:srgbClr val="313A43">
                    <a:alpha val="100000"/>
                  </a:srgbClr>
                </a:solidFill>
                <a:latin typeface="Futura Std Condensed ExtBd" panose="020B0806020204030204" pitchFamily="34" charset="0"/>
              </a:rPr>
              <a:t>Elaboración de reportes</a:t>
            </a:r>
          </a:p>
        </p:txBody>
      </p:sp>
      <p:sp>
        <p:nvSpPr>
          <p:cNvPr id="351" name="Description of a primary heading-2">
            <a:extLst>
              <a:ext uri="{FF2B5EF4-FFF2-40B4-BE49-F238E27FC236}">
                <a16:creationId xmlns:a16="http://schemas.microsoft.com/office/drawing/2014/main" id="{111B4A49-B930-4A89-A1CD-6CA2B3D95AED}"/>
              </a:ext>
            </a:extLst>
          </p:cNvPr>
          <p:cNvSpPr txBox="1"/>
          <p:nvPr/>
        </p:nvSpPr>
        <p:spPr>
          <a:xfrm>
            <a:off x="1592485" y="6663214"/>
            <a:ext cx="8153094" cy="675378"/>
          </a:xfrm>
          <a:prstGeom prst="rect">
            <a:avLst/>
          </a:prstGeom>
          <a:noFill/>
        </p:spPr>
        <p:txBody>
          <a:bodyPr vertOverflow="clip" horzOverflow="clip" wrap="square" lIns="0" tIns="0" rIns="0" bIns="0" rtlCol="0" anchor="t">
            <a:spAutoFit/>
          </a:bodyPr>
          <a:lstStyle/>
          <a:p>
            <a:pPr algn="l">
              <a:lnSpc>
                <a:spcPts val="2718"/>
              </a:lnSpc>
            </a:pPr>
            <a:r>
              <a:rPr lang="es-CO" sz="2000" spc="-36" dirty="0">
                <a:solidFill>
                  <a:srgbClr val="313A43">
                    <a:alpha val="100000"/>
                  </a:srgbClr>
                </a:solidFill>
                <a:latin typeface="Futura Std Book" panose="020B0502020204020303" pitchFamily="34" charset="0"/>
              </a:rPr>
              <a:t>Crear reportes útiles que apoyen en la toma de decisiones para la internacionalización de empresas exportadoras.</a:t>
            </a:r>
          </a:p>
        </p:txBody>
      </p:sp>
      <p:pic>
        <p:nvPicPr>
          <p:cNvPr id="3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7582090"/>
            <a:ext cx="9601200" cy="19050"/>
          </a:xfrm>
          <a:prstGeom prst="rect">
            <a:avLst/>
          </a:prstGeom>
        </p:spPr>
      </p:pic>
      <p:sp>
        <p:nvSpPr>
          <p:cNvPr id="354" name="Click here to edit title-486">
            <a:extLst>
              <a:ext uri="{FF2B5EF4-FFF2-40B4-BE49-F238E27FC236}">
                <a16:creationId xmlns:a16="http://schemas.microsoft.com/office/drawing/2014/main" id="{111B4A49-B930-4A89-A1CD-6CA2B3D95AED}"/>
              </a:ext>
            </a:extLst>
          </p:cNvPr>
          <p:cNvSpPr txBox="1"/>
          <p:nvPr/>
        </p:nvSpPr>
        <p:spPr>
          <a:xfrm>
            <a:off x="12230100" y="4114800"/>
            <a:ext cx="5291138" cy="2000250"/>
          </a:xfrm>
          <a:prstGeom prst="rect">
            <a:avLst/>
          </a:prstGeom>
          <a:noFill/>
        </p:spPr>
        <p:txBody>
          <a:bodyPr vertOverflow="clip" horzOverflow="clip" wrap="square" lIns="0" tIns="0" rIns="0" bIns="0" rtlCol="0" anchor="t">
            <a:spAutoFit/>
          </a:bodyPr>
          <a:lstStyle>
            <a:defPPr>
              <a:defRPr lang="en-US"/>
            </a:defPPr>
            <a:lvl1pPr>
              <a:lnSpc>
                <a:spcPts val="5208"/>
              </a:lnSpc>
              <a:defRPr sz="4200" spc="-42">
                <a:solidFill>
                  <a:srgbClr val="000000">
                    <a:alpha val="100000"/>
                  </a:srgbClr>
                </a:solidFill>
                <a:latin typeface="Futura Std Condensed ExtBd" panose="020B0806020204030204" pitchFamily="34" charset="0"/>
              </a:defRPr>
            </a:lvl1pPr>
          </a:lstStyle>
          <a:p>
            <a:pPr algn="r"/>
            <a:r>
              <a:rPr lang="es-CO" dirty="0"/>
              <a:t>CASO DE USO 5 </a:t>
            </a:r>
          </a:p>
          <a:p>
            <a:pPr algn="r"/>
            <a:r>
              <a:rPr lang="es-CO" dirty="0"/>
              <a:t>¿Qué haremos en este caso?</a:t>
            </a:r>
          </a:p>
        </p:txBody>
      </p:sp>
    </p:spTree>
    <p:extLst>
      <p:ext uri="{BB962C8B-B14F-4D97-AF65-F5344CB8AC3E}">
        <p14:creationId xmlns:p14="http://schemas.microsoft.com/office/powerpoint/2010/main" val="364804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9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01848" y="0"/>
            <a:ext cx="2286152" cy="1581150"/>
          </a:xfrm>
          <a:prstGeom prst="rect">
            <a:avLst/>
          </a:prstGeom>
        </p:spPr>
      </p:pic>
      <p:pic>
        <p:nvPicPr>
          <p:cNvPr id="9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927860" y="132588"/>
            <a:ext cx="228600" cy="228600"/>
          </a:xfrm>
          <a:prstGeom prst="rect">
            <a:avLst/>
          </a:prstGeom>
        </p:spPr>
      </p:pic>
      <p:pic>
        <p:nvPicPr>
          <p:cNvPr id="9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545622" y="132588"/>
            <a:ext cx="228600" cy="228600"/>
          </a:xfrm>
          <a:prstGeom prst="rect">
            <a:avLst/>
          </a:prstGeom>
        </p:spPr>
      </p:pic>
      <p:pic>
        <p:nvPicPr>
          <p:cNvPr id="930" name="5bcffbfe-19a5-41cd-bb34-3d284f1349b9">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5">
            <a:alphaModFix/>
          </a:blip>
          <a:stretch/>
        </p:blipFill>
        <p:spPr>
          <a:xfrm>
            <a:off x="0" y="0"/>
            <a:ext cx="6743700" cy="10287000"/>
          </a:xfrm>
          <a:prstGeom prst="rect">
            <a:avLst/>
          </a:prstGeom>
        </p:spPr>
      </p:pic>
      <p:pic>
        <p:nvPicPr>
          <p:cNvPr id="9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5981700" y="2533650"/>
            <a:ext cx="1371600" cy="1371600"/>
          </a:xfrm>
          <a:prstGeom prst="rect">
            <a:avLst/>
          </a:prstGeom>
        </p:spPr>
      </p:pic>
      <p:pic>
        <p:nvPicPr>
          <p:cNvPr id="934"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extLst>
              <a:ext uri="{6F0BBA34-2868-48FC-AFB8-7E0F0F458593}">
                <asvg:svgBlip xmlns="" xmlns:a16="http://schemas.microsoft.com/office/drawing/2014/main" xmlns:a14="http://schemas.microsoft.com/office/drawing/2010/main" xmlns:p14="http://schemas.microsoft.com/office/powerpoint/2010/main" xmlns:asvg="http://schemas.microsoft.com/office/drawing/2016/SVG/main" r:embed="rId46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324600" y="2876550"/>
            <a:ext cx="685800" cy="685800"/>
          </a:xfrm>
          <a:prstGeom prst="rect">
            <a:avLst/>
          </a:prstGeom>
        </p:spPr>
      </p:pic>
      <p:sp>
        <p:nvSpPr>
          <p:cNvPr id="936" name="Primary Heading-0">
            <a:extLst>
              <a:ext uri="{FF2B5EF4-FFF2-40B4-BE49-F238E27FC236}">
                <a16:creationId xmlns:a16="http://schemas.microsoft.com/office/drawing/2014/main" id="{111B4A49-B930-4A89-A1CD-6CA2B3D95AED}"/>
              </a:ext>
            </a:extLst>
          </p:cNvPr>
          <p:cNvSpPr txBox="1"/>
          <p:nvPr/>
        </p:nvSpPr>
        <p:spPr>
          <a:xfrm>
            <a:off x="7791450" y="2814066"/>
            <a:ext cx="93297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ChatGPT (con navegación)</a:t>
            </a:r>
          </a:p>
        </p:txBody>
      </p:sp>
      <p:sp>
        <p:nvSpPr>
          <p:cNvPr id="938" name="Description of a primary heading-0">
            <a:extLst>
              <a:ext uri="{FF2B5EF4-FFF2-40B4-BE49-F238E27FC236}">
                <a16:creationId xmlns:a16="http://schemas.microsoft.com/office/drawing/2014/main" id="{111B4A49-B930-4A89-A1CD-6CA2B3D95AED}"/>
              </a:ext>
            </a:extLst>
          </p:cNvPr>
          <p:cNvSpPr txBox="1"/>
          <p:nvPr/>
        </p:nvSpPr>
        <p:spPr>
          <a:xfrm>
            <a:off x="7791450" y="3279553"/>
            <a:ext cx="93297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Ideal para realizar consultas y obtener información rápida y precisa.</a:t>
            </a:r>
          </a:p>
        </p:txBody>
      </p:sp>
      <p:pic>
        <p:nvPicPr>
          <p:cNvPr id="9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2">
            <a:alphaModFix/>
          </a:blip>
          <a:stretch/>
        </p:blipFill>
        <p:spPr>
          <a:xfrm>
            <a:off x="5981700" y="4362450"/>
            <a:ext cx="1371600" cy="1371600"/>
          </a:xfrm>
          <a:prstGeom prst="rect">
            <a:avLst/>
          </a:prstGeom>
        </p:spPr>
      </p:pic>
      <p:pic>
        <p:nvPicPr>
          <p:cNvPr id="942"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463">
            <a:alphaModFix/>
            <a:extLst>
              <a:ext uri="{48E18D7E-7A6B-4220-A643-3310ECF84062}">
                <asvg:svgBlip xmlns="" xmlns:a16="http://schemas.microsoft.com/office/drawing/2014/main" xmlns:a14="http://schemas.microsoft.com/office/drawing/2010/main" xmlns:p14="http://schemas.microsoft.com/office/powerpoint/2010/main" xmlns:asvg="http://schemas.microsoft.com/office/drawing/2016/SVG/main" r:embed="rId466"/>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324600" y="4705350"/>
            <a:ext cx="685800" cy="685800"/>
          </a:xfrm>
          <a:prstGeom prst="rect">
            <a:avLst/>
          </a:prstGeom>
        </p:spPr>
      </p:pic>
      <p:sp>
        <p:nvSpPr>
          <p:cNvPr id="944" name="Primary Heading-1">
            <a:extLst>
              <a:ext uri="{FF2B5EF4-FFF2-40B4-BE49-F238E27FC236}">
                <a16:creationId xmlns:a16="http://schemas.microsoft.com/office/drawing/2014/main" id="{111B4A49-B930-4A89-A1CD-6CA2B3D95AED}"/>
              </a:ext>
            </a:extLst>
          </p:cNvPr>
          <p:cNvSpPr txBox="1"/>
          <p:nvPr/>
        </p:nvSpPr>
        <p:spPr>
          <a:xfrm>
            <a:off x="7791450" y="4642866"/>
            <a:ext cx="93297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Perplexity AI</a:t>
            </a:r>
          </a:p>
        </p:txBody>
      </p:sp>
      <p:sp>
        <p:nvSpPr>
          <p:cNvPr id="946" name="Description of a primary heading-1">
            <a:extLst>
              <a:ext uri="{FF2B5EF4-FFF2-40B4-BE49-F238E27FC236}">
                <a16:creationId xmlns:a16="http://schemas.microsoft.com/office/drawing/2014/main" id="{111B4A49-B930-4A89-A1CD-6CA2B3D95AED}"/>
              </a:ext>
            </a:extLst>
          </p:cNvPr>
          <p:cNvSpPr txBox="1"/>
          <p:nvPr/>
        </p:nvSpPr>
        <p:spPr>
          <a:xfrm>
            <a:off x="7791450" y="5108353"/>
            <a:ext cx="93297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Ofrece respuestas claras y contextualizadas en materia de IA.</a:t>
            </a:r>
          </a:p>
        </p:txBody>
      </p:sp>
      <p:pic>
        <p:nvPicPr>
          <p:cNvPr id="9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7">
            <a:alphaModFix/>
          </a:blip>
          <a:stretch/>
        </p:blipFill>
        <p:spPr>
          <a:xfrm>
            <a:off x="5981700" y="6191250"/>
            <a:ext cx="1371600" cy="1371600"/>
          </a:xfrm>
          <a:prstGeom prst="rect">
            <a:avLst/>
          </a:prstGeom>
        </p:spPr>
      </p:pic>
      <p:pic>
        <p:nvPicPr>
          <p:cNvPr id="950"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468">
            <a:alphaModFix/>
            <a:extLst>
              <a:ext uri="{0008FD7B-B1AB-4EC3-BB07-B188DA68B44F}">
                <asvg:svgBlip xmlns="" xmlns:a16="http://schemas.microsoft.com/office/drawing/2014/main" xmlns:a14="http://schemas.microsoft.com/office/drawing/2010/main" xmlns:p14="http://schemas.microsoft.com/office/powerpoint/2010/main" xmlns:asvg="http://schemas.microsoft.com/office/drawing/2016/SVG/main" r:embed="rId47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324600" y="6534150"/>
            <a:ext cx="685800" cy="685800"/>
          </a:xfrm>
          <a:prstGeom prst="rect">
            <a:avLst/>
          </a:prstGeom>
        </p:spPr>
      </p:pic>
      <p:sp>
        <p:nvSpPr>
          <p:cNvPr id="952" name="Primary Heading-2">
            <a:extLst>
              <a:ext uri="{FF2B5EF4-FFF2-40B4-BE49-F238E27FC236}">
                <a16:creationId xmlns:a16="http://schemas.microsoft.com/office/drawing/2014/main" id="{111B4A49-B930-4A89-A1CD-6CA2B3D95AED}"/>
              </a:ext>
            </a:extLst>
          </p:cNvPr>
          <p:cNvSpPr txBox="1"/>
          <p:nvPr/>
        </p:nvSpPr>
        <p:spPr>
          <a:xfrm>
            <a:off x="7791450" y="6471666"/>
            <a:ext cx="93297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Claude AI</a:t>
            </a:r>
          </a:p>
        </p:txBody>
      </p:sp>
      <p:sp>
        <p:nvSpPr>
          <p:cNvPr id="954" name="Description of a primary heading-2">
            <a:extLst>
              <a:ext uri="{FF2B5EF4-FFF2-40B4-BE49-F238E27FC236}">
                <a16:creationId xmlns:a16="http://schemas.microsoft.com/office/drawing/2014/main" id="{111B4A49-B930-4A89-A1CD-6CA2B3D95AED}"/>
              </a:ext>
            </a:extLst>
          </p:cNvPr>
          <p:cNvSpPr txBox="1"/>
          <p:nvPr/>
        </p:nvSpPr>
        <p:spPr>
          <a:xfrm>
            <a:off x="7791450" y="6937153"/>
            <a:ext cx="93297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Proporciona interacciones conversacionales efectivas y útiles.</a:t>
            </a:r>
          </a:p>
        </p:txBody>
      </p:sp>
      <p:pic>
        <p:nvPicPr>
          <p:cNvPr id="9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2">
            <a:alphaModFix/>
          </a:blip>
          <a:stretch/>
        </p:blipFill>
        <p:spPr>
          <a:xfrm>
            <a:off x="5981700" y="8020050"/>
            <a:ext cx="1371600" cy="1371600"/>
          </a:xfrm>
          <a:prstGeom prst="rect">
            <a:avLst/>
          </a:prstGeom>
        </p:spPr>
      </p:pic>
      <p:pic>
        <p:nvPicPr>
          <p:cNvPr id="958"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473">
            <a:alphaModFix/>
            <a:extLst>
              <a:ext uri="{A72E1151-5E80-48D6-BF2E-996C60969241}">
                <asvg:svgBlip xmlns="" xmlns:a16="http://schemas.microsoft.com/office/drawing/2014/main" xmlns:a14="http://schemas.microsoft.com/office/drawing/2010/main" xmlns:p14="http://schemas.microsoft.com/office/powerpoint/2010/main" xmlns:asvg="http://schemas.microsoft.com/office/drawing/2016/SVG/main" r:embed="rId476"/>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6324600" y="8362950"/>
            <a:ext cx="685800" cy="685800"/>
          </a:xfrm>
          <a:prstGeom prst="rect">
            <a:avLst/>
          </a:prstGeom>
        </p:spPr>
      </p:pic>
      <p:sp>
        <p:nvSpPr>
          <p:cNvPr id="960" name="Primary Heading-3">
            <a:extLst>
              <a:ext uri="{FF2B5EF4-FFF2-40B4-BE49-F238E27FC236}">
                <a16:creationId xmlns:a16="http://schemas.microsoft.com/office/drawing/2014/main" id="{111B4A49-B930-4A89-A1CD-6CA2B3D95AED}"/>
              </a:ext>
            </a:extLst>
          </p:cNvPr>
          <p:cNvSpPr txBox="1"/>
          <p:nvPr/>
        </p:nvSpPr>
        <p:spPr>
          <a:xfrm>
            <a:off x="7791450" y="8300466"/>
            <a:ext cx="93297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Notion AI</a:t>
            </a:r>
          </a:p>
        </p:txBody>
      </p:sp>
      <p:sp>
        <p:nvSpPr>
          <p:cNvPr id="962" name="Description of a primary heading-3">
            <a:extLst>
              <a:ext uri="{FF2B5EF4-FFF2-40B4-BE49-F238E27FC236}">
                <a16:creationId xmlns:a16="http://schemas.microsoft.com/office/drawing/2014/main" id="{111B4A49-B930-4A89-A1CD-6CA2B3D95AED}"/>
              </a:ext>
            </a:extLst>
          </p:cNvPr>
          <p:cNvSpPr txBox="1"/>
          <p:nvPr/>
        </p:nvSpPr>
        <p:spPr>
          <a:xfrm>
            <a:off x="7791450" y="8765953"/>
            <a:ext cx="93297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Permite organizar respuestas en bloques visuales para una mejor comprensión.</a:t>
            </a:r>
          </a:p>
        </p:txBody>
      </p:sp>
      <p:sp>
        <p:nvSpPr>
          <p:cNvPr id="964" name="Click here to edit title-432">
            <a:extLst>
              <a:ext uri="{FF2B5EF4-FFF2-40B4-BE49-F238E27FC236}">
                <a16:creationId xmlns:a16="http://schemas.microsoft.com/office/drawing/2014/main" id="{111B4A49-B930-4A89-A1CD-6CA2B3D95AED}"/>
              </a:ext>
            </a:extLst>
          </p:cNvPr>
          <p:cNvSpPr txBox="1"/>
          <p:nvPr/>
        </p:nvSpPr>
        <p:spPr>
          <a:xfrm>
            <a:off x="7467600" y="730853"/>
            <a:ext cx="100917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313A43">
                    <a:alpha val="100000"/>
                  </a:srgbClr>
                </a:solidFill>
                <a:latin typeface="Space Grotesk" panose="00000700000000000000" pitchFamily="2" charset="0"/>
              </a:rPr>
              <a:t>Herramientas de IA para evaluación</a:t>
            </a:r>
          </a:p>
        </p:txBody>
      </p:sp>
      <p:sp>
        <p:nvSpPr>
          <p:cNvPr id="966" name="Click here to edit subtitle-476">
            <a:extLst>
              <a:ext uri="{FF2B5EF4-FFF2-40B4-BE49-F238E27FC236}">
                <a16:creationId xmlns:a16="http://schemas.microsoft.com/office/drawing/2014/main" id="{111B4A49-B930-4A89-A1CD-6CA2B3D95AED}"/>
              </a:ext>
            </a:extLst>
          </p:cNvPr>
          <p:cNvSpPr txBox="1"/>
          <p:nvPr/>
        </p:nvSpPr>
        <p:spPr>
          <a:xfrm>
            <a:off x="7467600" y="1524000"/>
            <a:ext cx="100917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414C58">
                    <a:alpha val="100000"/>
                  </a:srgbClr>
                </a:solidFill>
                <a:latin typeface="Work Sans" panose="00000700000000000000" pitchFamily="2" charset="0"/>
              </a:rPr>
              <a:t>Descubre herramientas de IA útiles para la evaluación</a:t>
            </a:r>
          </a:p>
        </p:txBody>
      </p:sp>
    </p:spTree>
    <p:extLst>
      <p:ext uri="{BB962C8B-B14F-4D97-AF65-F5344CB8AC3E}">
        <p14:creationId xmlns:p14="http://schemas.microsoft.com/office/powerpoint/2010/main" val="364804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97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9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9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97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9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2362200" y="2286000"/>
            <a:ext cx="15925800" cy="7239000"/>
          </a:xfrm>
          <a:prstGeom prst="rect">
            <a:avLst/>
          </a:prstGeom>
        </p:spPr>
      </p:pic>
      <p:pic>
        <p:nvPicPr>
          <p:cNvPr id="9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3017044"/>
            <a:ext cx="114300" cy="114300"/>
          </a:xfrm>
          <a:prstGeom prst="rect">
            <a:avLst/>
          </a:prstGeom>
        </p:spPr>
      </p:pic>
      <p:sp>
        <p:nvSpPr>
          <p:cNvPr id="982" name="Primary Heading-0">
            <a:extLst>
              <a:ext uri="{FF2B5EF4-FFF2-40B4-BE49-F238E27FC236}">
                <a16:creationId xmlns:a16="http://schemas.microsoft.com/office/drawing/2014/main" id="{111B4A49-B930-4A89-A1CD-6CA2B3D95AED}"/>
              </a:ext>
            </a:extLst>
          </p:cNvPr>
          <p:cNvSpPr txBox="1"/>
          <p:nvPr/>
        </p:nvSpPr>
        <p:spPr>
          <a:xfrm>
            <a:off x="3192685" y="2879503"/>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Acceso al enlace</a:t>
            </a:r>
          </a:p>
        </p:txBody>
      </p:sp>
      <p:sp>
        <p:nvSpPr>
          <p:cNvPr id="984" name="Description of a primary heading-0">
            <a:extLst>
              <a:ext uri="{FF2B5EF4-FFF2-40B4-BE49-F238E27FC236}">
                <a16:creationId xmlns:a16="http://schemas.microsoft.com/office/drawing/2014/main" id="{111B4A49-B930-4A89-A1CD-6CA2B3D95AED}"/>
              </a:ext>
            </a:extLst>
          </p:cNvPr>
          <p:cNvSpPr txBox="1"/>
          <p:nvPr/>
        </p:nvSpPr>
        <p:spPr>
          <a:xfrm>
            <a:off x="3192685" y="3345085"/>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Accede al enlace proporcionado para comenzar la recolección de documentos.</a:t>
            </a:r>
          </a:p>
        </p:txBody>
      </p:sp>
      <p:pic>
        <p:nvPicPr>
          <p:cNvPr id="9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4263962"/>
            <a:ext cx="7048500" cy="19050"/>
          </a:xfrm>
          <a:prstGeom prst="rect">
            <a:avLst/>
          </a:prstGeom>
        </p:spPr>
      </p:pic>
      <p:pic>
        <p:nvPicPr>
          <p:cNvPr id="9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4649057"/>
            <a:ext cx="114300" cy="114300"/>
          </a:xfrm>
          <a:prstGeom prst="rect">
            <a:avLst/>
          </a:prstGeom>
        </p:spPr>
      </p:pic>
      <p:sp>
        <p:nvSpPr>
          <p:cNvPr id="989" name="Primary Heading-1">
            <a:extLst>
              <a:ext uri="{FF2B5EF4-FFF2-40B4-BE49-F238E27FC236}">
                <a16:creationId xmlns:a16="http://schemas.microsoft.com/office/drawing/2014/main" id="{111B4A49-B930-4A89-A1CD-6CA2B3D95AED}"/>
              </a:ext>
            </a:extLst>
          </p:cNvPr>
          <p:cNvSpPr txBox="1"/>
          <p:nvPr/>
        </p:nvSpPr>
        <p:spPr>
          <a:xfrm>
            <a:off x="3192685" y="4511612"/>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Automatización de descargas</a:t>
            </a:r>
          </a:p>
        </p:txBody>
      </p:sp>
      <p:sp>
        <p:nvSpPr>
          <p:cNvPr id="991" name="Description of a primary heading-1">
            <a:extLst>
              <a:ext uri="{FF2B5EF4-FFF2-40B4-BE49-F238E27FC236}">
                <a16:creationId xmlns:a16="http://schemas.microsoft.com/office/drawing/2014/main" id="{111B4A49-B930-4A89-A1CD-6CA2B3D95AED}"/>
              </a:ext>
            </a:extLst>
          </p:cNvPr>
          <p:cNvSpPr txBox="1"/>
          <p:nvPr/>
        </p:nvSpPr>
        <p:spPr>
          <a:xfrm>
            <a:off x="3192685" y="4977098"/>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Automatiza la descarga de archivos relacionados con requisitos regulatorios.</a:t>
            </a:r>
          </a:p>
        </p:txBody>
      </p:sp>
      <p:pic>
        <p:nvPicPr>
          <p:cNvPr id="99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5895975"/>
            <a:ext cx="7048500" cy="19050"/>
          </a:xfrm>
          <a:prstGeom prst="rect">
            <a:avLst/>
          </a:prstGeom>
        </p:spPr>
      </p:pic>
      <p:pic>
        <p:nvPicPr>
          <p:cNvPr id="99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6281166"/>
            <a:ext cx="114300" cy="114300"/>
          </a:xfrm>
          <a:prstGeom prst="rect">
            <a:avLst/>
          </a:prstGeom>
        </p:spPr>
      </p:pic>
      <p:sp>
        <p:nvSpPr>
          <p:cNvPr id="996" name="Primary Heading-2">
            <a:extLst>
              <a:ext uri="{FF2B5EF4-FFF2-40B4-BE49-F238E27FC236}">
                <a16:creationId xmlns:a16="http://schemas.microsoft.com/office/drawing/2014/main" id="{111B4A49-B930-4A89-A1CD-6CA2B3D95AED}"/>
              </a:ext>
            </a:extLst>
          </p:cNvPr>
          <p:cNvSpPr txBox="1"/>
          <p:nvPr/>
        </p:nvSpPr>
        <p:spPr>
          <a:xfrm>
            <a:off x="3192685" y="6143625"/>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Identificación de archivos relevantes</a:t>
            </a:r>
          </a:p>
        </p:txBody>
      </p:sp>
      <p:sp>
        <p:nvSpPr>
          <p:cNvPr id="998" name="Description of a primary heading-2">
            <a:extLst>
              <a:ext uri="{FF2B5EF4-FFF2-40B4-BE49-F238E27FC236}">
                <a16:creationId xmlns:a16="http://schemas.microsoft.com/office/drawing/2014/main" id="{111B4A49-B930-4A89-A1CD-6CA2B3D95AED}"/>
              </a:ext>
            </a:extLst>
          </p:cNvPr>
          <p:cNvSpPr txBox="1"/>
          <p:nvPr/>
        </p:nvSpPr>
        <p:spPr>
          <a:xfrm>
            <a:off x="3192685" y="6609207"/>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Verifica que los archivos sean relevantes para condiciones arancelarias y normas legales.</a:t>
            </a:r>
          </a:p>
        </p:txBody>
      </p:sp>
      <p:pic>
        <p:nvPicPr>
          <p:cNvPr id="100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7527988"/>
            <a:ext cx="7048500" cy="19050"/>
          </a:xfrm>
          <a:prstGeom prst="rect">
            <a:avLst/>
          </a:prstGeom>
        </p:spPr>
      </p:pic>
      <p:pic>
        <p:nvPicPr>
          <p:cNvPr id="100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7913180"/>
            <a:ext cx="114300" cy="114300"/>
          </a:xfrm>
          <a:prstGeom prst="rect">
            <a:avLst/>
          </a:prstGeom>
        </p:spPr>
      </p:pic>
      <p:sp>
        <p:nvSpPr>
          <p:cNvPr id="1003" name="Primary Heading-3">
            <a:extLst>
              <a:ext uri="{FF2B5EF4-FFF2-40B4-BE49-F238E27FC236}">
                <a16:creationId xmlns:a16="http://schemas.microsoft.com/office/drawing/2014/main" id="{111B4A49-B930-4A89-A1CD-6CA2B3D95AED}"/>
              </a:ext>
            </a:extLst>
          </p:cNvPr>
          <p:cNvSpPr txBox="1"/>
          <p:nvPr/>
        </p:nvSpPr>
        <p:spPr>
          <a:xfrm>
            <a:off x="3192685" y="7775638"/>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Descarga a carpeta específica</a:t>
            </a:r>
          </a:p>
        </p:txBody>
      </p:sp>
      <p:sp>
        <p:nvSpPr>
          <p:cNvPr id="1005" name="Description of a primary heading-3">
            <a:extLst>
              <a:ext uri="{FF2B5EF4-FFF2-40B4-BE49-F238E27FC236}">
                <a16:creationId xmlns:a16="http://schemas.microsoft.com/office/drawing/2014/main" id="{111B4A49-B930-4A89-A1CD-6CA2B3D95AED}"/>
              </a:ext>
            </a:extLst>
          </p:cNvPr>
          <p:cNvSpPr txBox="1"/>
          <p:nvPr/>
        </p:nvSpPr>
        <p:spPr>
          <a:xfrm>
            <a:off x="3192685" y="8241220"/>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Los archivos se descargarán en la carpeta 'documentos_regulatorios_950300'.</a:t>
            </a:r>
          </a:p>
        </p:txBody>
      </p:sp>
      <p:pic>
        <p:nvPicPr>
          <p:cNvPr id="10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2895600" y="9160097"/>
            <a:ext cx="7048500" cy="19050"/>
          </a:xfrm>
          <a:prstGeom prst="rect">
            <a:avLst/>
          </a:prstGeom>
        </p:spPr>
      </p:pic>
      <p:pic>
        <p:nvPicPr>
          <p:cNvPr id="10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0477500" y="3017044"/>
            <a:ext cx="114300" cy="114300"/>
          </a:xfrm>
          <a:prstGeom prst="rect">
            <a:avLst/>
          </a:prstGeom>
        </p:spPr>
      </p:pic>
      <p:sp>
        <p:nvSpPr>
          <p:cNvPr id="1010" name="Primary Heading-4">
            <a:extLst>
              <a:ext uri="{FF2B5EF4-FFF2-40B4-BE49-F238E27FC236}">
                <a16:creationId xmlns:a16="http://schemas.microsoft.com/office/drawing/2014/main" id="{111B4A49-B930-4A89-A1CD-6CA2B3D95AED}"/>
              </a:ext>
            </a:extLst>
          </p:cNvPr>
          <p:cNvSpPr txBox="1"/>
          <p:nvPr/>
        </p:nvSpPr>
        <p:spPr>
          <a:xfrm>
            <a:off x="10774585" y="2879503"/>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Renombrado de archivos</a:t>
            </a:r>
          </a:p>
        </p:txBody>
      </p:sp>
      <p:sp>
        <p:nvSpPr>
          <p:cNvPr id="1012" name="Description of a primary heading-4">
            <a:extLst>
              <a:ext uri="{FF2B5EF4-FFF2-40B4-BE49-F238E27FC236}">
                <a16:creationId xmlns:a16="http://schemas.microsoft.com/office/drawing/2014/main" id="{111B4A49-B930-4A89-A1CD-6CA2B3D95AED}"/>
              </a:ext>
            </a:extLst>
          </p:cNvPr>
          <p:cNvSpPr txBox="1"/>
          <p:nvPr/>
        </p:nvSpPr>
        <p:spPr>
          <a:xfrm>
            <a:off x="10774585" y="3345085"/>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Renombra los archivos con un formato descriptivo y claro para su identificación.</a:t>
            </a:r>
          </a:p>
        </p:txBody>
      </p:sp>
      <p:pic>
        <p:nvPicPr>
          <p:cNvPr id="10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0477500" y="4263962"/>
            <a:ext cx="7048500" cy="19050"/>
          </a:xfrm>
          <a:prstGeom prst="rect">
            <a:avLst/>
          </a:prstGeom>
        </p:spPr>
      </p:pic>
      <p:pic>
        <p:nvPicPr>
          <p:cNvPr id="10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0477500" y="4649057"/>
            <a:ext cx="114300" cy="114300"/>
          </a:xfrm>
          <a:prstGeom prst="rect">
            <a:avLst/>
          </a:prstGeom>
        </p:spPr>
      </p:pic>
      <p:sp>
        <p:nvSpPr>
          <p:cNvPr id="1017" name="Primary Heading-5">
            <a:extLst>
              <a:ext uri="{FF2B5EF4-FFF2-40B4-BE49-F238E27FC236}">
                <a16:creationId xmlns:a16="http://schemas.microsoft.com/office/drawing/2014/main" id="{111B4A49-B930-4A89-A1CD-6CA2B3D95AED}"/>
              </a:ext>
            </a:extLst>
          </p:cNvPr>
          <p:cNvSpPr txBox="1"/>
          <p:nvPr/>
        </p:nvSpPr>
        <p:spPr>
          <a:xfrm>
            <a:off x="10774585" y="4511612"/>
            <a:ext cx="67865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Filtrado de enlaces</a:t>
            </a:r>
          </a:p>
        </p:txBody>
      </p:sp>
      <p:sp>
        <p:nvSpPr>
          <p:cNvPr id="1019" name="Description of a primary heading-5">
            <a:extLst>
              <a:ext uri="{FF2B5EF4-FFF2-40B4-BE49-F238E27FC236}">
                <a16:creationId xmlns:a16="http://schemas.microsoft.com/office/drawing/2014/main" id="{111B4A49-B930-4A89-A1CD-6CA2B3D95AED}"/>
              </a:ext>
            </a:extLst>
          </p:cNvPr>
          <p:cNvSpPr txBox="1"/>
          <p:nvPr/>
        </p:nvSpPr>
        <p:spPr>
          <a:xfrm>
            <a:off x="10774585" y="4977098"/>
            <a:ext cx="67865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Evita enlaces sin archivos, enfócate solo en documentos directos.</a:t>
            </a:r>
          </a:p>
        </p:txBody>
      </p:sp>
      <p:pic>
        <p:nvPicPr>
          <p:cNvPr id="102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0477500" y="5895975"/>
            <a:ext cx="7048500" cy="19050"/>
          </a:xfrm>
          <a:prstGeom prst="rect">
            <a:avLst/>
          </a:prstGeom>
        </p:spPr>
      </p:pic>
      <p:sp>
        <p:nvSpPr>
          <p:cNvPr id="1022" name="Click here to edit title-414">
            <a:extLst>
              <a:ext uri="{FF2B5EF4-FFF2-40B4-BE49-F238E27FC236}">
                <a16:creationId xmlns:a16="http://schemas.microsoft.com/office/drawing/2014/main" id="{111B4A49-B930-4A89-A1CD-6CA2B3D95AED}"/>
              </a:ext>
            </a:extLst>
          </p:cNvPr>
          <p:cNvSpPr txBox="1"/>
          <p:nvPr/>
        </p:nvSpPr>
        <p:spPr>
          <a:xfrm>
            <a:off x="762000" y="7308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Proceso de Recolección de Documentación</a:t>
            </a:r>
          </a:p>
        </p:txBody>
      </p:sp>
      <p:sp>
        <p:nvSpPr>
          <p:cNvPr id="1024" name="Click here to edit subtitle-485">
            <a:extLst>
              <a:ext uri="{FF2B5EF4-FFF2-40B4-BE49-F238E27FC236}">
                <a16:creationId xmlns:a16="http://schemas.microsoft.com/office/drawing/2014/main" id="{111B4A49-B930-4A89-A1CD-6CA2B3D95AED}"/>
              </a:ext>
            </a:extLst>
          </p:cNvPr>
          <p:cNvSpPr txBox="1"/>
          <p:nvPr/>
        </p:nvSpPr>
        <p:spPr>
          <a:xfrm>
            <a:off x="762000" y="1447800"/>
            <a:ext cx="167973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000000">
                    <a:alpha val="100000"/>
                  </a:srgbClr>
                </a:solidFill>
                <a:latin typeface="Work Sans" panose="00000700000000000000" pitchFamily="2" charset="0"/>
              </a:rPr>
              <a:t>Instrucciones para descargar documentos regulatorios</a:t>
            </a:r>
          </a:p>
        </p:txBody>
      </p:sp>
    </p:spTree>
    <p:extLst>
      <p:ext uri="{BB962C8B-B14F-4D97-AF65-F5344CB8AC3E}">
        <p14:creationId xmlns:p14="http://schemas.microsoft.com/office/powerpoint/2010/main" val="364804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0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0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10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8915876"/>
            <a:ext cx="228600" cy="228600"/>
          </a:xfrm>
          <a:prstGeom prst="rect">
            <a:avLst/>
          </a:prstGeom>
        </p:spPr>
      </p:pic>
      <p:pic>
        <p:nvPicPr>
          <p:cNvPr id="103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9297543"/>
            <a:ext cx="228600" cy="228600"/>
          </a:xfrm>
          <a:prstGeom prst="rect">
            <a:avLst/>
          </a:prstGeom>
        </p:spPr>
      </p:pic>
      <p:pic>
        <p:nvPicPr>
          <p:cNvPr id="10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62000"/>
            <a:ext cx="10668000" cy="8763000"/>
          </a:xfrm>
          <a:prstGeom prst="rect">
            <a:avLst/>
          </a:prstGeom>
        </p:spPr>
      </p:pic>
      <p:pic>
        <p:nvPicPr>
          <p:cNvPr id="10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2301812"/>
            <a:ext cx="114300" cy="114300"/>
          </a:xfrm>
          <a:prstGeom prst="rect">
            <a:avLst/>
          </a:prstGeom>
        </p:spPr>
      </p:pic>
      <p:sp>
        <p:nvSpPr>
          <p:cNvPr id="1040" name="Primary Heading-0">
            <a:extLst>
              <a:ext uri="{FF2B5EF4-FFF2-40B4-BE49-F238E27FC236}">
                <a16:creationId xmlns:a16="http://schemas.microsoft.com/office/drawing/2014/main" id="{111B4A49-B930-4A89-A1CD-6CA2B3D95AED}"/>
              </a:ext>
            </a:extLst>
          </p:cNvPr>
          <p:cNvSpPr txBox="1"/>
          <p:nvPr/>
        </p:nvSpPr>
        <p:spPr>
          <a:xfrm>
            <a:off x="1592485" y="2164270"/>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Sube los documentos normativos</a:t>
            </a:r>
          </a:p>
        </p:txBody>
      </p:sp>
      <p:sp>
        <p:nvSpPr>
          <p:cNvPr id="1042" name="Description of a primary heading-0">
            <a:extLst>
              <a:ext uri="{FF2B5EF4-FFF2-40B4-BE49-F238E27FC236}">
                <a16:creationId xmlns:a16="http://schemas.microsoft.com/office/drawing/2014/main" id="{111B4A49-B930-4A89-A1CD-6CA2B3D95AED}"/>
              </a:ext>
            </a:extLst>
          </p:cNvPr>
          <p:cNvSpPr txBox="1"/>
          <p:nvPr/>
        </p:nvSpPr>
        <p:spPr>
          <a:xfrm>
            <a:off x="1592485" y="2629757"/>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Facilita el análisis cargando documentos relevantes para la evaluación.</a:t>
            </a:r>
          </a:p>
        </p:txBody>
      </p:sp>
      <p:pic>
        <p:nvPicPr>
          <p:cNvPr id="10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3203543"/>
            <a:ext cx="9601200" cy="19050"/>
          </a:xfrm>
          <a:prstGeom prst="rect">
            <a:avLst/>
          </a:prstGeom>
        </p:spPr>
      </p:pic>
      <p:pic>
        <p:nvPicPr>
          <p:cNvPr id="10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3588734"/>
            <a:ext cx="114300" cy="114300"/>
          </a:xfrm>
          <a:prstGeom prst="rect">
            <a:avLst/>
          </a:prstGeom>
        </p:spPr>
      </p:pic>
      <p:sp>
        <p:nvSpPr>
          <p:cNvPr id="1047" name="Primary Heading-1">
            <a:extLst>
              <a:ext uri="{FF2B5EF4-FFF2-40B4-BE49-F238E27FC236}">
                <a16:creationId xmlns:a16="http://schemas.microsoft.com/office/drawing/2014/main" id="{111B4A49-B930-4A89-A1CD-6CA2B3D95AED}"/>
              </a:ext>
            </a:extLst>
          </p:cNvPr>
          <p:cNvSpPr txBox="1"/>
          <p:nvPr/>
        </p:nvSpPr>
        <p:spPr>
          <a:xfrm>
            <a:off x="1592485" y="3451193"/>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Preguntas específicas para el análisis</a:t>
            </a:r>
          </a:p>
        </p:txBody>
      </p:sp>
      <p:sp>
        <p:nvSpPr>
          <p:cNvPr id="1049" name="Description of a primary heading-1">
            <a:extLst>
              <a:ext uri="{FF2B5EF4-FFF2-40B4-BE49-F238E27FC236}">
                <a16:creationId xmlns:a16="http://schemas.microsoft.com/office/drawing/2014/main" id="{111B4A49-B930-4A89-A1CD-6CA2B3D95AED}"/>
              </a:ext>
            </a:extLst>
          </p:cNvPr>
          <p:cNvSpPr txBox="1"/>
          <p:nvPr/>
        </p:nvSpPr>
        <p:spPr>
          <a:xfrm>
            <a:off x="1592485" y="3916680"/>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Formula preguntas como: ¿Qué pruebas de seguridad exige esta norma?</a:t>
            </a:r>
          </a:p>
        </p:txBody>
      </p:sp>
      <p:pic>
        <p:nvPicPr>
          <p:cNvPr id="105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4490466"/>
            <a:ext cx="9601200" cy="19050"/>
          </a:xfrm>
          <a:prstGeom prst="rect">
            <a:avLst/>
          </a:prstGeom>
        </p:spPr>
      </p:pic>
      <p:pic>
        <p:nvPicPr>
          <p:cNvPr id="10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4875657"/>
            <a:ext cx="114300" cy="114300"/>
          </a:xfrm>
          <a:prstGeom prst="rect">
            <a:avLst/>
          </a:prstGeom>
        </p:spPr>
      </p:pic>
      <p:sp>
        <p:nvSpPr>
          <p:cNvPr id="1054" name="Primary Heading-2">
            <a:extLst>
              <a:ext uri="{FF2B5EF4-FFF2-40B4-BE49-F238E27FC236}">
                <a16:creationId xmlns:a16="http://schemas.microsoft.com/office/drawing/2014/main" id="{111B4A49-B930-4A89-A1CD-6CA2B3D95AED}"/>
              </a:ext>
            </a:extLst>
          </p:cNvPr>
          <p:cNvSpPr txBox="1"/>
          <p:nvPr/>
        </p:nvSpPr>
        <p:spPr>
          <a:xfrm>
            <a:off x="1592485" y="4738116"/>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Identificación del organismo regulador</a:t>
            </a:r>
          </a:p>
        </p:txBody>
      </p:sp>
      <p:sp>
        <p:nvSpPr>
          <p:cNvPr id="1056" name="Description of a primary heading-2">
            <a:extLst>
              <a:ext uri="{FF2B5EF4-FFF2-40B4-BE49-F238E27FC236}">
                <a16:creationId xmlns:a16="http://schemas.microsoft.com/office/drawing/2014/main" id="{111B4A49-B930-4A89-A1CD-6CA2B3D95AED}"/>
              </a:ext>
            </a:extLst>
          </p:cNvPr>
          <p:cNvSpPr txBox="1"/>
          <p:nvPr/>
        </p:nvSpPr>
        <p:spPr>
          <a:xfrm>
            <a:off x="1592485" y="5203603"/>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Consulta sobre el organismo que emite la regulación y su vigencia.</a:t>
            </a:r>
          </a:p>
        </p:txBody>
      </p:sp>
      <p:pic>
        <p:nvPicPr>
          <p:cNvPr id="10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5777389"/>
            <a:ext cx="9601200" cy="19050"/>
          </a:xfrm>
          <a:prstGeom prst="rect">
            <a:avLst/>
          </a:prstGeom>
        </p:spPr>
      </p:pic>
      <p:pic>
        <p:nvPicPr>
          <p:cNvPr id="10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6162484"/>
            <a:ext cx="114300" cy="114300"/>
          </a:xfrm>
          <a:prstGeom prst="rect">
            <a:avLst/>
          </a:prstGeom>
        </p:spPr>
      </p:pic>
      <p:sp>
        <p:nvSpPr>
          <p:cNvPr id="1061" name="Primary Heading-3">
            <a:extLst>
              <a:ext uri="{FF2B5EF4-FFF2-40B4-BE49-F238E27FC236}">
                <a16:creationId xmlns:a16="http://schemas.microsoft.com/office/drawing/2014/main" id="{111B4A49-B930-4A89-A1CD-6CA2B3D95AED}"/>
              </a:ext>
            </a:extLst>
          </p:cNvPr>
          <p:cNvSpPr txBox="1"/>
          <p:nvPr/>
        </p:nvSpPr>
        <p:spPr>
          <a:xfrm>
            <a:off x="1592485" y="6025039"/>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Utilización de IA para el análisis</a:t>
            </a:r>
          </a:p>
        </p:txBody>
      </p:sp>
      <p:sp>
        <p:nvSpPr>
          <p:cNvPr id="1063" name="Description of a primary heading-3">
            <a:extLst>
              <a:ext uri="{FF2B5EF4-FFF2-40B4-BE49-F238E27FC236}">
                <a16:creationId xmlns:a16="http://schemas.microsoft.com/office/drawing/2014/main" id="{111B4A49-B930-4A89-A1CD-6CA2B3D95AED}"/>
              </a:ext>
            </a:extLst>
          </p:cNvPr>
          <p:cNvSpPr txBox="1"/>
          <p:nvPr/>
        </p:nvSpPr>
        <p:spPr>
          <a:xfrm>
            <a:off x="1592485" y="6490526"/>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Emplea inteligencia artificial para examinar en profundidad los documentos.</a:t>
            </a:r>
          </a:p>
        </p:txBody>
      </p:sp>
      <p:pic>
        <p:nvPicPr>
          <p:cNvPr id="10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7064312"/>
            <a:ext cx="9601200" cy="19050"/>
          </a:xfrm>
          <a:prstGeom prst="rect">
            <a:avLst/>
          </a:prstGeom>
        </p:spPr>
      </p:pic>
      <p:pic>
        <p:nvPicPr>
          <p:cNvPr id="10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7449407"/>
            <a:ext cx="114300" cy="114300"/>
          </a:xfrm>
          <a:prstGeom prst="rect">
            <a:avLst/>
          </a:prstGeom>
        </p:spPr>
      </p:pic>
      <p:sp>
        <p:nvSpPr>
          <p:cNvPr id="1068" name="Primary Heading-4">
            <a:extLst>
              <a:ext uri="{FF2B5EF4-FFF2-40B4-BE49-F238E27FC236}">
                <a16:creationId xmlns:a16="http://schemas.microsoft.com/office/drawing/2014/main" id="{111B4A49-B930-4A89-A1CD-6CA2B3D95AED}"/>
              </a:ext>
            </a:extLst>
          </p:cNvPr>
          <p:cNvSpPr txBox="1"/>
          <p:nvPr/>
        </p:nvSpPr>
        <p:spPr>
          <a:xfrm>
            <a:off x="1592485" y="7311962"/>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Detección de requisitos de cumplimiento</a:t>
            </a:r>
          </a:p>
        </p:txBody>
      </p:sp>
      <p:sp>
        <p:nvSpPr>
          <p:cNvPr id="1070" name="Description of a primary heading-4">
            <a:extLst>
              <a:ext uri="{FF2B5EF4-FFF2-40B4-BE49-F238E27FC236}">
                <a16:creationId xmlns:a16="http://schemas.microsoft.com/office/drawing/2014/main" id="{111B4A49-B930-4A89-A1CD-6CA2B3D95AED}"/>
              </a:ext>
            </a:extLst>
          </p:cNvPr>
          <p:cNvSpPr txBox="1"/>
          <p:nvPr/>
        </p:nvSpPr>
        <p:spPr>
          <a:xfrm>
            <a:off x="1592485" y="7777448"/>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Analiza los requisitos específicos que deben cumplirse según la norma.</a:t>
            </a:r>
          </a:p>
        </p:txBody>
      </p:sp>
      <p:pic>
        <p:nvPicPr>
          <p:cNvPr id="10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8351234"/>
            <a:ext cx="9601200" cy="19050"/>
          </a:xfrm>
          <a:prstGeom prst="rect">
            <a:avLst/>
          </a:prstGeom>
        </p:spPr>
      </p:pic>
      <p:sp>
        <p:nvSpPr>
          <p:cNvPr id="1073" name="Click here to edit title-488">
            <a:extLst>
              <a:ext uri="{FF2B5EF4-FFF2-40B4-BE49-F238E27FC236}">
                <a16:creationId xmlns:a16="http://schemas.microsoft.com/office/drawing/2014/main" id="{111B4A49-B930-4A89-A1CD-6CA2B3D95AED}"/>
              </a:ext>
            </a:extLst>
          </p:cNvPr>
          <p:cNvSpPr txBox="1"/>
          <p:nvPr/>
        </p:nvSpPr>
        <p:spPr>
          <a:xfrm>
            <a:off x="12230100" y="4002691"/>
            <a:ext cx="5291138" cy="1343025"/>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000000">
                    <a:alpha val="100000"/>
                  </a:srgbClr>
                </a:solidFill>
                <a:latin typeface="Space Grotesk" panose="00000700000000000000" pitchFamily="2" charset="0"/>
              </a:rPr>
              <a:t>Análisis Profundo de Documentos</a:t>
            </a:r>
          </a:p>
        </p:txBody>
      </p:sp>
      <p:sp>
        <p:nvSpPr>
          <p:cNvPr id="1075" name="Click here to edit subtitle-410">
            <a:extLst>
              <a:ext uri="{FF2B5EF4-FFF2-40B4-BE49-F238E27FC236}">
                <a16:creationId xmlns:a16="http://schemas.microsoft.com/office/drawing/2014/main" id="{111B4A49-B930-4A89-A1CD-6CA2B3D95AED}"/>
              </a:ext>
            </a:extLst>
          </p:cNvPr>
          <p:cNvSpPr txBox="1"/>
          <p:nvPr/>
        </p:nvSpPr>
        <p:spPr>
          <a:xfrm>
            <a:off x="12230100" y="5448300"/>
            <a:ext cx="5291138" cy="781050"/>
          </a:xfrm>
          <a:prstGeom prst="rect">
            <a:avLst/>
          </a:prstGeom>
          <a:noFill/>
        </p:spPr>
        <p:txBody>
          <a:bodyPr vertOverflow="clip" horzOverflow="clip" wrap="square" lIns="0" tIns="0" rIns="0" bIns="0" rtlCol="0" anchor="t">
            <a:spAutoFit/>
          </a:bodyPr>
          <a:lstStyle/>
          <a:p>
            <a:pPr algn="r">
              <a:lnSpc>
                <a:spcPts val="3108"/>
              </a:lnSpc>
            </a:pPr>
            <a:r>
              <a:rPr lang="en-US" sz="2100" spc="-42" dirty="0">
                <a:solidFill>
                  <a:srgbClr val="000000">
                    <a:alpha val="100000"/>
                  </a:srgbClr>
                </a:solidFill>
                <a:latin typeface="Work Sans" panose="00000700000000000000" pitchFamily="2" charset="0"/>
              </a:rPr>
              <a:t>Profundizando en la evaluación normativa con IA</a:t>
            </a:r>
          </a:p>
        </p:txBody>
      </p:sp>
    </p:spTree>
    <p:extLst>
      <p:ext uri="{BB962C8B-B14F-4D97-AF65-F5344CB8AC3E}">
        <p14:creationId xmlns:p14="http://schemas.microsoft.com/office/powerpoint/2010/main" val="364804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0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0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10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8915876"/>
            <a:ext cx="228600" cy="228600"/>
          </a:xfrm>
          <a:prstGeom prst="rect">
            <a:avLst/>
          </a:prstGeom>
        </p:spPr>
      </p:pic>
      <p:pic>
        <p:nvPicPr>
          <p:cNvPr id="10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9297543"/>
            <a:ext cx="228600" cy="228600"/>
          </a:xfrm>
          <a:prstGeom prst="rect">
            <a:avLst/>
          </a:prstGeom>
        </p:spPr>
      </p:pic>
      <p:pic>
        <p:nvPicPr>
          <p:cNvPr id="10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62000"/>
            <a:ext cx="10668000" cy="8763000"/>
          </a:xfrm>
          <a:prstGeom prst="rect">
            <a:avLst/>
          </a:prstGeom>
        </p:spPr>
      </p:pic>
      <p:pic>
        <p:nvPicPr>
          <p:cNvPr id="10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1784128"/>
            <a:ext cx="114300" cy="114300"/>
          </a:xfrm>
          <a:prstGeom prst="rect">
            <a:avLst/>
          </a:prstGeom>
        </p:spPr>
      </p:pic>
      <p:sp>
        <p:nvSpPr>
          <p:cNvPr id="1091" name="Primary Heading-0">
            <a:extLst>
              <a:ext uri="{FF2B5EF4-FFF2-40B4-BE49-F238E27FC236}">
                <a16:creationId xmlns:a16="http://schemas.microsoft.com/office/drawing/2014/main" id="{111B4A49-B930-4A89-A1CD-6CA2B3D95AED}"/>
              </a:ext>
            </a:extLst>
          </p:cNvPr>
          <p:cNvSpPr txBox="1"/>
          <p:nvPr/>
        </p:nvSpPr>
        <p:spPr>
          <a:xfrm>
            <a:off x="1592485" y="1646682"/>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Investigación de cambios arancelarios</a:t>
            </a:r>
          </a:p>
        </p:txBody>
      </p:sp>
      <p:sp>
        <p:nvSpPr>
          <p:cNvPr id="1093" name="Description of a primary heading-0">
            <a:extLst>
              <a:ext uri="{FF2B5EF4-FFF2-40B4-BE49-F238E27FC236}">
                <a16:creationId xmlns:a16="http://schemas.microsoft.com/office/drawing/2014/main" id="{111B4A49-B930-4A89-A1CD-6CA2B3D95AED}"/>
              </a:ext>
            </a:extLst>
          </p:cNvPr>
          <p:cNvSpPr txBox="1"/>
          <p:nvPr/>
        </p:nvSpPr>
        <p:spPr>
          <a:xfrm>
            <a:off x="1592485" y="2112169"/>
            <a:ext cx="93392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Verifica si ha habido modificaciones en el arancel para juguetes entre Colombia y EE. UU.</a:t>
            </a:r>
          </a:p>
        </p:txBody>
      </p:sp>
      <p:pic>
        <p:nvPicPr>
          <p:cNvPr id="10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3031046"/>
            <a:ext cx="9601200" cy="19050"/>
          </a:xfrm>
          <a:prstGeom prst="rect">
            <a:avLst/>
          </a:prstGeom>
        </p:spPr>
      </p:pic>
      <p:pic>
        <p:nvPicPr>
          <p:cNvPr id="10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3416236"/>
            <a:ext cx="114300" cy="114300"/>
          </a:xfrm>
          <a:prstGeom prst="rect">
            <a:avLst/>
          </a:prstGeom>
        </p:spPr>
      </p:pic>
      <p:sp>
        <p:nvSpPr>
          <p:cNvPr id="1098" name="Primary Heading-1">
            <a:extLst>
              <a:ext uri="{FF2B5EF4-FFF2-40B4-BE49-F238E27FC236}">
                <a16:creationId xmlns:a16="http://schemas.microsoft.com/office/drawing/2014/main" id="{111B4A49-B930-4A89-A1CD-6CA2B3D95AED}"/>
              </a:ext>
            </a:extLst>
          </p:cNvPr>
          <p:cNvSpPr txBox="1"/>
          <p:nvPr/>
        </p:nvSpPr>
        <p:spPr>
          <a:xfrm>
            <a:off x="1592485" y="3278696"/>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Fuentes de información</a:t>
            </a:r>
          </a:p>
        </p:txBody>
      </p:sp>
      <p:sp>
        <p:nvSpPr>
          <p:cNvPr id="1100" name="Description of a primary heading-1">
            <a:extLst>
              <a:ext uri="{FF2B5EF4-FFF2-40B4-BE49-F238E27FC236}">
                <a16:creationId xmlns:a16="http://schemas.microsoft.com/office/drawing/2014/main" id="{111B4A49-B930-4A89-A1CD-6CA2B3D95AED}"/>
              </a:ext>
            </a:extLst>
          </p:cNvPr>
          <p:cNvSpPr txBox="1"/>
          <p:nvPr/>
        </p:nvSpPr>
        <p:spPr>
          <a:xfrm>
            <a:off x="1592485" y="3744182"/>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Utiliza el portal USTR, CBP, WTO y medios económicos para la búsqueda.</a:t>
            </a:r>
          </a:p>
        </p:txBody>
      </p:sp>
      <p:pic>
        <p:nvPicPr>
          <p:cNvPr id="11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4317968"/>
            <a:ext cx="9601200" cy="19050"/>
          </a:xfrm>
          <a:prstGeom prst="rect">
            <a:avLst/>
          </a:prstGeom>
        </p:spPr>
      </p:pic>
      <p:pic>
        <p:nvPicPr>
          <p:cNvPr id="11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4703159"/>
            <a:ext cx="114300" cy="114300"/>
          </a:xfrm>
          <a:prstGeom prst="rect">
            <a:avLst/>
          </a:prstGeom>
        </p:spPr>
      </p:pic>
      <p:sp>
        <p:nvSpPr>
          <p:cNvPr id="1105" name="Primary Heading-2">
            <a:extLst>
              <a:ext uri="{FF2B5EF4-FFF2-40B4-BE49-F238E27FC236}">
                <a16:creationId xmlns:a16="http://schemas.microsoft.com/office/drawing/2014/main" id="{111B4A49-B930-4A89-A1CD-6CA2B3D95AED}"/>
              </a:ext>
            </a:extLst>
          </p:cNvPr>
          <p:cNvSpPr txBox="1"/>
          <p:nvPr/>
        </p:nvSpPr>
        <p:spPr>
          <a:xfrm>
            <a:off x="1592485" y="4565618"/>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Confirmación de cambios arancelarios</a:t>
            </a:r>
          </a:p>
        </p:txBody>
      </p:sp>
      <p:sp>
        <p:nvSpPr>
          <p:cNvPr id="1107" name="Description of a primary heading-2">
            <a:extLst>
              <a:ext uri="{FF2B5EF4-FFF2-40B4-BE49-F238E27FC236}">
                <a16:creationId xmlns:a16="http://schemas.microsoft.com/office/drawing/2014/main" id="{111B4A49-B930-4A89-A1CD-6CA2B3D95AED}"/>
              </a:ext>
            </a:extLst>
          </p:cNvPr>
          <p:cNvSpPr txBox="1"/>
          <p:nvPr/>
        </p:nvSpPr>
        <p:spPr>
          <a:xfrm>
            <a:off x="1592485" y="5031105"/>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Determina si existen nuevos acuerdos o sanciones que afecten el arancel.</a:t>
            </a:r>
          </a:p>
        </p:txBody>
      </p:sp>
      <p:pic>
        <p:nvPicPr>
          <p:cNvPr id="11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5604891"/>
            <a:ext cx="9601200" cy="19050"/>
          </a:xfrm>
          <a:prstGeom prst="rect">
            <a:avLst/>
          </a:prstGeom>
        </p:spPr>
      </p:pic>
      <p:pic>
        <p:nvPicPr>
          <p:cNvPr id="11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5990082"/>
            <a:ext cx="114300" cy="114300"/>
          </a:xfrm>
          <a:prstGeom prst="rect">
            <a:avLst/>
          </a:prstGeom>
        </p:spPr>
      </p:pic>
      <p:sp>
        <p:nvSpPr>
          <p:cNvPr id="1112" name="Primary Heading-3">
            <a:extLst>
              <a:ext uri="{FF2B5EF4-FFF2-40B4-BE49-F238E27FC236}">
                <a16:creationId xmlns:a16="http://schemas.microsoft.com/office/drawing/2014/main" id="{111B4A49-B930-4A89-A1CD-6CA2B3D95AED}"/>
              </a:ext>
            </a:extLst>
          </p:cNvPr>
          <p:cNvSpPr txBox="1"/>
          <p:nvPr/>
        </p:nvSpPr>
        <p:spPr>
          <a:xfrm>
            <a:off x="1592485" y="5852541"/>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Documentación y normativas</a:t>
            </a:r>
          </a:p>
        </p:txBody>
      </p:sp>
      <p:sp>
        <p:nvSpPr>
          <p:cNvPr id="1114" name="Description of a primary heading-3">
            <a:extLst>
              <a:ext uri="{FF2B5EF4-FFF2-40B4-BE49-F238E27FC236}">
                <a16:creationId xmlns:a16="http://schemas.microsoft.com/office/drawing/2014/main" id="{111B4A49-B930-4A89-A1CD-6CA2B3D95AED}"/>
              </a:ext>
            </a:extLst>
          </p:cNvPr>
          <p:cNvSpPr txBox="1"/>
          <p:nvPr/>
        </p:nvSpPr>
        <p:spPr>
          <a:xfrm>
            <a:off x="1592485" y="6318028"/>
            <a:ext cx="93392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Identifica documentos normativos o comunicados oficiales que respalden los cambios.</a:t>
            </a:r>
          </a:p>
        </p:txBody>
      </p:sp>
      <p:pic>
        <p:nvPicPr>
          <p:cNvPr id="11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7236904"/>
            <a:ext cx="9601200" cy="19050"/>
          </a:xfrm>
          <a:prstGeom prst="rect">
            <a:avLst/>
          </a:prstGeom>
        </p:spPr>
      </p:pic>
      <p:pic>
        <p:nvPicPr>
          <p:cNvPr id="11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7622096"/>
            <a:ext cx="114300" cy="114300"/>
          </a:xfrm>
          <a:prstGeom prst="rect">
            <a:avLst/>
          </a:prstGeom>
        </p:spPr>
      </p:pic>
      <p:sp>
        <p:nvSpPr>
          <p:cNvPr id="1119" name="Primary Heading-4">
            <a:extLst>
              <a:ext uri="{FF2B5EF4-FFF2-40B4-BE49-F238E27FC236}">
                <a16:creationId xmlns:a16="http://schemas.microsoft.com/office/drawing/2014/main" id="{111B4A49-B930-4A89-A1CD-6CA2B3D95AED}"/>
              </a:ext>
            </a:extLst>
          </p:cNvPr>
          <p:cNvSpPr txBox="1"/>
          <p:nvPr/>
        </p:nvSpPr>
        <p:spPr>
          <a:xfrm>
            <a:off x="1592485" y="7484554"/>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Impacto en exportadores colombianos</a:t>
            </a:r>
          </a:p>
        </p:txBody>
      </p:sp>
      <p:sp>
        <p:nvSpPr>
          <p:cNvPr id="1121" name="Description of a primary heading-4">
            <a:extLst>
              <a:ext uri="{FF2B5EF4-FFF2-40B4-BE49-F238E27FC236}">
                <a16:creationId xmlns:a16="http://schemas.microsoft.com/office/drawing/2014/main" id="{111B4A49-B930-4A89-A1CD-6CA2B3D95AED}"/>
              </a:ext>
            </a:extLst>
          </p:cNvPr>
          <p:cNvSpPr txBox="1"/>
          <p:nvPr/>
        </p:nvSpPr>
        <p:spPr>
          <a:xfrm>
            <a:off x="1592485" y="7950136"/>
            <a:ext cx="93392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Evalúa cómo los cambios podrían afectar a los exportadores de juguetes en Colombia.</a:t>
            </a:r>
          </a:p>
        </p:txBody>
      </p:sp>
      <p:pic>
        <p:nvPicPr>
          <p:cNvPr id="11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8868918"/>
            <a:ext cx="9601200" cy="19050"/>
          </a:xfrm>
          <a:prstGeom prst="rect">
            <a:avLst/>
          </a:prstGeom>
        </p:spPr>
      </p:pic>
      <p:sp>
        <p:nvSpPr>
          <p:cNvPr id="1124" name="Click here to edit title-488">
            <a:extLst>
              <a:ext uri="{FF2B5EF4-FFF2-40B4-BE49-F238E27FC236}">
                <a16:creationId xmlns:a16="http://schemas.microsoft.com/office/drawing/2014/main" id="{111B4A49-B930-4A89-A1CD-6CA2B3D95AED}"/>
              </a:ext>
            </a:extLst>
          </p:cNvPr>
          <p:cNvSpPr txBox="1"/>
          <p:nvPr/>
        </p:nvSpPr>
        <p:spPr>
          <a:xfrm>
            <a:off x="12230100" y="4114800"/>
            <a:ext cx="5291138" cy="2000250"/>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000000">
                    <a:alpha val="100000"/>
                  </a:srgbClr>
                </a:solidFill>
                <a:latin typeface="Space Grotesk" panose="00000700000000000000" pitchFamily="2" charset="0"/>
              </a:rPr>
              <a:t>Verificación de Cambios en el Arancel</a:t>
            </a:r>
          </a:p>
        </p:txBody>
      </p:sp>
    </p:spTree>
    <p:extLst>
      <p:ext uri="{BB962C8B-B14F-4D97-AF65-F5344CB8AC3E}">
        <p14:creationId xmlns:p14="http://schemas.microsoft.com/office/powerpoint/2010/main" val="364804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1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16001848" y="0"/>
            <a:ext cx="2286152" cy="1581150"/>
          </a:xfrm>
          <a:prstGeom prst="rect">
            <a:avLst/>
          </a:prstGeom>
        </p:spPr>
      </p:pic>
      <p:pic>
        <p:nvPicPr>
          <p:cNvPr id="11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927860" y="132588"/>
            <a:ext cx="228600" cy="228600"/>
          </a:xfrm>
          <a:prstGeom prst="rect">
            <a:avLst/>
          </a:prstGeom>
        </p:spPr>
      </p:pic>
      <p:pic>
        <p:nvPicPr>
          <p:cNvPr id="11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7545622" y="132588"/>
            <a:ext cx="228600" cy="228600"/>
          </a:xfrm>
          <a:prstGeom prst="rect">
            <a:avLst/>
          </a:prstGeom>
        </p:spPr>
      </p:pic>
      <p:pic>
        <p:nvPicPr>
          <p:cNvPr id="1135" name="4ab2c535-2285-4a8d-a06f-54b9df1df02a">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5">
            <a:alphaModFix/>
          </a:blip>
          <a:stretch/>
        </p:blipFill>
        <p:spPr>
          <a:xfrm>
            <a:off x="10782300" y="0"/>
            <a:ext cx="7505700" cy="10287000"/>
          </a:xfrm>
          <a:prstGeom prst="rect">
            <a:avLst/>
          </a:prstGeom>
        </p:spPr>
      </p:pic>
      <p:pic>
        <p:nvPicPr>
          <p:cNvPr id="11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3344132"/>
            <a:ext cx="114300" cy="114300"/>
          </a:xfrm>
          <a:prstGeom prst="rect">
            <a:avLst/>
          </a:prstGeom>
        </p:spPr>
      </p:pic>
      <p:sp>
        <p:nvSpPr>
          <p:cNvPr id="1139" name="Primary Heading-0">
            <a:extLst>
              <a:ext uri="{FF2B5EF4-FFF2-40B4-BE49-F238E27FC236}">
                <a16:creationId xmlns:a16="http://schemas.microsoft.com/office/drawing/2014/main" id="{111B4A49-B930-4A89-A1CD-6CA2B3D95AED}"/>
              </a:ext>
            </a:extLst>
          </p:cNvPr>
          <p:cNvSpPr txBox="1"/>
          <p:nvPr/>
        </p:nvSpPr>
        <p:spPr>
          <a:xfrm>
            <a:off x="1059085" y="3206686"/>
            <a:ext cx="9034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Requisitos resumidos por categoría</a:t>
            </a:r>
          </a:p>
        </p:txBody>
      </p:sp>
      <p:sp>
        <p:nvSpPr>
          <p:cNvPr id="1141" name="Description of a primary heading-0">
            <a:extLst>
              <a:ext uri="{FF2B5EF4-FFF2-40B4-BE49-F238E27FC236}">
                <a16:creationId xmlns:a16="http://schemas.microsoft.com/office/drawing/2014/main" id="{111B4A49-B930-4A89-A1CD-6CA2B3D95AED}"/>
              </a:ext>
            </a:extLst>
          </p:cNvPr>
          <p:cNvSpPr txBox="1"/>
          <p:nvPr/>
        </p:nvSpPr>
        <p:spPr>
          <a:xfrm>
            <a:off x="1059085" y="3672173"/>
            <a:ext cx="90344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Incluye requisitos técnicos, arancelarios, no arancelarios, etiquetado y sanitarios.</a:t>
            </a:r>
          </a:p>
        </p:txBody>
      </p:sp>
      <p:pic>
        <p:nvPicPr>
          <p:cNvPr id="114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4245959"/>
            <a:ext cx="9296400" cy="19050"/>
          </a:xfrm>
          <a:prstGeom prst="rect">
            <a:avLst/>
          </a:prstGeom>
        </p:spPr>
      </p:pic>
      <p:pic>
        <p:nvPicPr>
          <p:cNvPr id="11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4631055"/>
            <a:ext cx="114300" cy="114300"/>
          </a:xfrm>
          <a:prstGeom prst="rect">
            <a:avLst/>
          </a:prstGeom>
        </p:spPr>
      </p:pic>
      <p:sp>
        <p:nvSpPr>
          <p:cNvPr id="1146" name="Primary Heading-1">
            <a:extLst>
              <a:ext uri="{FF2B5EF4-FFF2-40B4-BE49-F238E27FC236}">
                <a16:creationId xmlns:a16="http://schemas.microsoft.com/office/drawing/2014/main" id="{111B4A49-B930-4A89-A1CD-6CA2B3D95AED}"/>
              </a:ext>
            </a:extLst>
          </p:cNvPr>
          <p:cNvSpPr txBox="1"/>
          <p:nvPr/>
        </p:nvSpPr>
        <p:spPr>
          <a:xfrm>
            <a:off x="1059085" y="4493609"/>
            <a:ext cx="9034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Riesgos o barreras identificadas</a:t>
            </a:r>
          </a:p>
        </p:txBody>
      </p:sp>
      <p:sp>
        <p:nvSpPr>
          <p:cNvPr id="1148" name="Description of a primary heading-1">
            <a:extLst>
              <a:ext uri="{FF2B5EF4-FFF2-40B4-BE49-F238E27FC236}">
                <a16:creationId xmlns:a16="http://schemas.microsoft.com/office/drawing/2014/main" id="{111B4A49-B930-4A89-A1CD-6CA2B3D95AED}"/>
              </a:ext>
            </a:extLst>
          </p:cNvPr>
          <p:cNvSpPr txBox="1"/>
          <p:nvPr/>
        </p:nvSpPr>
        <p:spPr>
          <a:xfrm>
            <a:off x="1059085" y="4959096"/>
            <a:ext cx="90344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Identificar barreras técnicas, costos ocultos y restricciones comerciales.</a:t>
            </a:r>
          </a:p>
        </p:txBody>
      </p:sp>
      <p:pic>
        <p:nvPicPr>
          <p:cNvPr id="115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5532882"/>
            <a:ext cx="9296400" cy="19050"/>
          </a:xfrm>
          <a:prstGeom prst="rect">
            <a:avLst/>
          </a:prstGeom>
        </p:spPr>
      </p:pic>
      <p:pic>
        <p:nvPicPr>
          <p:cNvPr id="115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5917978"/>
            <a:ext cx="114300" cy="114300"/>
          </a:xfrm>
          <a:prstGeom prst="rect">
            <a:avLst/>
          </a:prstGeom>
        </p:spPr>
      </p:pic>
      <p:sp>
        <p:nvSpPr>
          <p:cNvPr id="1153" name="Primary Heading-2">
            <a:extLst>
              <a:ext uri="{FF2B5EF4-FFF2-40B4-BE49-F238E27FC236}">
                <a16:creationId xmlns:a16="http://schemas.microsoft.com/office/drawing/2014/main" id="{111B4A49-B930-4A89-A1CD-6CA2B3D95AED}"/>
              </a:ext>
            </a:extLst>
          </p:cNvPr>
          <p:cNvSpPr txBox="1"/>
          <p:nvPr/>
        </p:nvSpPr>
        <p:spPr>
          <a:xfrm>
            <a:off x="1059085" y="5780532"/>
            <a:ext cx="9034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Checklist de cumplimiento</a:t>
            </a:r>
          </a:p>
        </p:txBody>
      </p:sp>
      <p:sp>
        <p:nvSpPr>
          <p:cNvPr id="1155" name="Description of a primary heading-2">
            <a:extLst>
              <a:ext uri="{FF2B5EF4-FFF2-40B4-BE49-F238E27FC236}">
                <a16:creationId xmlns:a16="http://schemas.microsoft.com/office/drawing/2014/main" id="{111B4A49-B930-4A89-A1CD-6CA2B3D95AED}"/>
              </a:ext>
            </a:extLst>
          </p:cNvPr>
          <p:cNvSpPr txBox="1"/>
          <p:nvPr/>
        </p:nvSpPr>
        <p:spPr>
          <a:xfrm>
            <a:off x="1059085" y="6246019"/>
            <a:ext cx="90344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Una lista clara con certificados, etiquetado y registro necesarios para la exportación.</a:t>
            </a:r>
          </a:p>
        </p:txBody>
      </p:sp>
      <p:pic>
        <p:nvPicPr>
          <p:cNvPr id="11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164896"/>
            <a:ext cx="9296400" cy="19050"/>
          </a:xfrm>
          <a:prstGeom prst="rect">
            <a:avLst/>
          </a:prstGeom>
        </p:spPr>
      </p:pic>
      <p:pic>
        <p:nvPicPr>
          <p:cNvPr id="11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550086"/>
            <a:ext cx="114300" cy="114300"/>
          </a:xfrm>
          <a:prstGeom prst="rect">
            <a:avLst/>
          </a:prstGeom>
        </p:spPr>
      </p:pic>
      <p:sp>
        <p:nvSpPr>
          <p:cNvPr id="1160" name="Primary Heading-3">
            <a:extLst>
              <a:ext uri="{FF2B5EF4-FFF2-40B4-BE49-F238E27FC236}">
                <a16:creationId xmlns:a16="http://schemas.microsoft.com/office/drawing/2014/main" id="{111B4A49-B930-4A89-A1CD-6CA2B3D95AED}"/>
              </a:ext>
            </a:extLst>
          </p:cNvPr>
          <p:cNvSpPr txBox="1"/>
          <p:nvPr/>
        </p:nvSpPr>
        <p:spPr>
          <a:xfrm>
            <a:off x="1059085" y="7412546"/>
            <a:ext cx="9034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Documentación fuente disponible</a:t>
            </a:r>
          </a:p>
        </p:txBody>
      </p:sp>
      <p:sp>
        <p:nvSpPr>
          <p:cNvPr id="1162" name="Description of a primary heading-3">
            <a:extLst>
              <a:ext uri="{FF2B5EF4-FFF2-40B4-BE49-F238E27FC236}">
                <a16:creationId xmlns:a16="http://schemas.microsoft.com/office/drawing/2014/main" id="{111B4A49-B930-4A89-A1CD-6CA2B3D95AED}"/>
              </a:ext>
            </a:extLst>
          </p:cNvPr>
          <p:cNvSpPr txBox="1"/>
          <p:nvPr/>
        </p:nvSpPr>
        <p:spPr>
          <a:xfrm>
            <a:off x="1059085" y="7878032"/>
            <a:ext cx="90344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Incluir título, entidad emisora, año y enlace de documentos relevantes.</a:t>
            </a:r>
          </a:p>
        </p:txBody>
      </p:sp>
      <p:pic>
        <p:nvPicPr>
          <p:cNvPr id="11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8451818"/>
            <a:ext cx="9296400" cy="19050"/>
          </a:xfrm>
          <a:prstGeom prst="rect">
            <a:avLst/>
          </a:prstGeom>
        </p:spPr>
      </p:pic>
      <p:sp>
        <p:nvSpPr>
          <p:cNvPr id="1165" name="Click here to edit title-495">
            <a:extLst>
              <a:ext uri="{FF2B5EF4-FFF2-40B4-BE49-F238E27FC236}">
                <a16:creationId xmlns:a16="http://schemas.microsoft.com/office/drawing/2014/main" id="{111B4A49-B930-4A89-A1CD-6CA2B3D95AED}"/>
              </a:ext>
            </a:extLst>
          </p:cNvPr>
          <p:cNvSpPr txBox="1"/>
          <p:nvPr/>
        </p:nvSpPr>
        <p:spPr>
          <a:xfrm>
            <a:off x="762000" y="730853"/>
            <a:ext cx="92535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313A43">
                    <a:alpha val="100000"/>
                  </a:srgbClr>
                </a:solidFill>
                <a:latin typeface="Space Grotesk" panose="00000700000000000000" pitchFamily="2" charset="0"/>
              </a:rPr>
              <a:t>Generar Reporte Final con IA</a:t>
            </a:r>
          </a:p>
        </p:txBody>
      </p:sp>
    </p:spTree>
    <p:extLst>
      <p:ext uri="{BB962C8B-B14F-4D97-AF65-F5344CB8AC3E}">
        <p14:creationId xmlns:p14="http://schemas.microsoft.com/office/powerpoint/2010/main" val="364804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1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17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11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11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11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2362200" y="1866900"/>
            <a:ext cx="15925800" cy="7658100"/>
          </a:xfrm>
          <a:prstGeom prst="rect">
            <a:avLst/>
          </a:prstGeom>
        </p:spPr>
      </p:pic>
      <p:pic>
        <p:nvPicPr>
          <p:cNvPr id="11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2895600" y="3248025"/>
            <a:ext cx="914400" cy="914400"/>
          </a:xfrm>
          <a:prstGeom prst="rect">
            <a:avLst/>
          </a:prstGeom>
        </p:spPr>
      </p:pic>
      <p:pic>
        <p:nvPicPr>
          <p:cNvPr id="1181"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extLst>
              <a:ext uri="{E84F7DAA-10A9-46FE-A8E6-BF16909FAD09}">
                <asvg:svgBlip xmlns="" xmlns:a16="http://schemas.microsoft.com/office/drawing/2014/main" xmlns:a14="http://schemas.microsoft.com/office/drawing/2010/main" xmlns:p14="http://schemas.microsoft.com/office/powerpoint/2010/main" xmlns:asvg="http://schemas.microsoft.com/office/drawing/2016/SVG/main" r:embed="rId629"/>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3078480" y="3430905"/>
            <a:ext cx="548545" cy="548545"/>
          </a:xfrm>
          <a:prstGeom prst="rect">
            <a:avLst/>
          </a:prstGeom>
        </p:spPr>
      </p:pic>
      <p:sp>
        <p:nvSpPr>
          <p:cNvPr id="1183" name="Primary Heading-0">
            <a:extLst>
              <a:ext uri="{FF2B5EF4-FFF2-40B4-BE49-F238E27FC236}">
                <a16:creationId xmlns:a16="http://schemas.microsoft.com/office/drawing/2014/main" id="{111B4A49-B930-4A89-A1CD-6CA2B3D95AED}"/>
              </a:ext>
            </a:extLst>
          </p:cNvPr>
          <p:cNvSpPr txBox="1"/>
          <p:nvPr/>
        </p:nvSpPr>
        <p:spPr>
          <a:xfrm>
            <a:off x="3992785" y="3315843"/>
            <a:ext cx="3490912"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Reporte Completo y Automatizado</a:t>
            </a:r>
          </a:p>
        </p:txBody>
      </p:sp>
      <p:sp>
        <p:nvSpPr>
          <p:cNvPr id="1185" name="Description of a primary heading-0">
            <a:extLst>
              <a:ext uri="{FF2B5EF4-FFF2-40B4-BE49-F238E27FC236}">
                <a16:creationId xmlns:a16="http://schemas.microsoft.com/office/drawing/2014/main" id="{111B4A49-B930-4A89-A1CD-6CA2B3D95AED}"/>
              </a:ext>
            </a:extLst>
          </p:cNvPr>
          <p:cNvSpPr txBox="1"/>
          <p:nvPr/>
        </p:nvSpPr>
        <p:spPr>
          <a:xfrm>
            <a:off x="2895600" y="4421410"/>
            <a:ext cx="45958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Generación de un informe que contiene toda la información necesaria para la evaluación.</a:t>
            </a:r>
          </a:p>
        </p:txBody>
      </p:sp>
      <p:pic>
        <p:nvPicPr>
          <p:cNvPr id="11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0">
            <a:alphaModFix/>
          </a:blip>
          <a:stretch/>
        </p:blipFill>
        <p:spPr>
          <a:xfrm>
            <a:off x="7673912" y="3248025"/>
            <a:ext cx="19050" cy="2447925"/>
          </a:xfrm>
          <a:prstGeom prst="rect">
            <a:avLst/>
          </a:prstGeom>
        </p:spPr>
      </p:pic>
      <p:pic>
        <p:nvPicPr>
          <p:cNvPr id="11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1">
            <a:alphaModFix/>
          </a:blip>
          <a:stretch/>
        </p:blipFill>
        <p:spPr>
          <a:xfrm>
            <a:off x="2895600" y="5676900"/>
            <a:ext cx="5038725" cy="19050"/>
          </a:xfrm>
          <a:prstGeom prst="rect">
            <a:avLst/>
          </a:prstGeom>
        </p:spPr>
      </p:pic>
      <p:pic>
        <p:nvPicPr>
          <p:cNvPr id="11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2">
            <a:alphaModFix/>
          </a:blip>
          <a:stretch/>
        </p:blipFill>
        <p:spPr>
          <a:xfrm>
            <a:off x="7931086" y="3248025"/>
            <a:ext cx="914400" cy="914400"/>
          </a:xfrm>
          <a:prstGeom prst="rect">
            <a:avLst/>
          </a:prstGeom>
        </p:spPr>
      </p:pic>
      <p:pic>
        <p:nvPicPr>
          <p:cNvPr id="1191"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633">
            <a:alphaModFix/>
            <a:extLst>
              <a:ext uri="{FF64B684-1677-4A61-9AB2-B82DCA668C0C}">
                <asvg:svgBlip xmlns="" xmlns:a16="http://schemas.microsoft.com/office/drawing/2014/main" xmlns:a14="http://schemas.microsoft.com/office/drawing/2010/main" xmlns:p14="http://schemas.microsoft.com/office/powerpoint/2010/main" xmlns:asvg="http://schemas.microsoft.com/office/drawing/2016/SVG/main" r:embed="rId63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8113966" y="3430905"/>
            <a:ext cx="548545" cy="548545"/>
          </a:xfrm>
          <a:prstGeom prst="rect">
            <a:avLst/>
          </a:prstGeom>
        </p:spPr>
      </p:pic>
      <p:sp>
        <p:nvSpPr>
          <p:cNvPr id="1193" name="Primary Heading-1">
            <a:extLst>
              <a:ext uri="{FF2B5EF4-FFF2-40B4-BE49-F238E27FC236}">
                <a16:creationId xmlns:a16="http://schemas.microsoft.com/office/drawing/2014/main" id="{111B4A49-B930-4A89-A1CD-6CA2B3D95AED}"/>
              </a:ext>
            </a:extLst>
          </p:cNvPr>
          <p:cNvSpPr txBox="1"/>
          <p:nvPr/>
        </p:nvSpPr>
        <p:spPr>
          <a:xfrm>
            <a:off x="9028176" y="3510534"/>
            <a:ext cx="34909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Requisitos Claros</a:t>
            </a:r>
          </a:p>
        </p:txBody>
      </p:sp>
      <p:sp>
        <p:nvSpPr>
          <p:cNvPr id="1195" name="Description of a primary heading-1">
            <a:extLst>
              <a:ext uri="{FF2B5EF4-FFF2-40B4-BE49-F238E27FC236}">
                <a16:creationId xmlns:a16="http://schemas.microsoft.com/office/drawing/2014/main" id="{111B4A49-B930-4A89-A1CD-6CA2B3D95AED}"/>
              </a:ext>
            </a:extLst>
          </p:cNvPr>
          <p:cNvSpPr txBox="1"/>
          <p:nvPr/>
        </p:nvSpPr>
        <p:spPr>
          <a:xfrm>
            <a:off x="7931086" y="4421410"/>
            <a:ext cx="45958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Definición de requisitos precisos para guiar el proceso de evaluación.</a:t>
            </a:r>
          </a:p>
        </p:txBody>
      </p:sp>
      <p:pic>
        <p:nvPicPr>
          <p:cNvPr id="119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0">
            <a:alphaModFix/>
          </a:blip>
          <a:stretch/>
        </p:blipFill>
        <p:spPr>
          <a:xfrm>
            <a:off x="12709303" y="3248025"/>
            <a:ext cx="19050" cy="2447925"/>
          </a:xfrm>
          <a:prstGeom prst="rect">
            <a:avLst/>
          </a:prstGeom>
        </p:spPr>
      </p:pic>
      <p:pic>
        <p:nvPicPr>
          <p:cNvPr id="119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1">
            <a:alphaModFix/>
          </a:blip>
          <a:stretch/>
        </p:blipFill>
        <p:spPr>
          <a:xfrm>
            <a:off x="7931086" y="5676900"/>
            <a:ext cx="5038725" cy="19050"/>
          </a:xfrm>
          <a:prstGeom prst="rect">
            <a:avLst/>
          </a:prstGeom>
        </p:spPr>
      </p:pic>
      <p:pic>
        <p:nvPicPr>
          <p:cNvPr id="119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9">
            <a:alphaModFix/>
          </a:blip>
          <a:stretch/>
        </p:blipFill>
        <p:spPr>
          <a:xfrm>
            <a:off x="12966478" y="3248025"/>
            <a:ext cx="914400" cy="914400"/>
          </a:xfrm>
          <a:prstGeom prst="rect">
            <a:avLst/>
          </a:prstGeom>
        </p:spPr>
      </p:pic>
      <p:pic>
        <p:nvPicPr>
          <p:cNvPr id="1201"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640">
            <a:alphaModFix/>
            <a:extLst>
              <a:ext uri="{51C00B5E-D7D0-4924-9B2A-19D0C50CDF19}">
                <asvg:svgBlip xmlns="" xmlns:a16="http://schemas.microsoft.com/office/drawing/2014/main" xmlns:a14="http://schemas.microsoft.com/office/drawing/2010/main" xmlns:p14="http://schemas.microsoft.com/office/powerpoint/2010/main" xmlns:asvg="http://schemas.microsoft.com/office/drawing/2016/SVG/main" r:embed="rId647"/>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3149453" y="3430905"/>
            <a:ext cx="548545" cy="548545"/>
          </a:xfrm>
          <a:prstGeom prst="rect">
            <a:avLst/>
          </a:prstGeom>
        </p:spPr>
      </p:pic>
      <p:sp>
        <p:nvSpPr>
          <p:cNvPr id="1203" name="Primary Heading-2">
            <a:extLst>
              <a:ext uri="{FF2B5EF4-FFF2-40B4-BE49-F238E27FC236}">
                <a16:creationId xmlns:a16="http://schemas.microsoft.com/office/drawing/2014/main" id="{111B4A49-B930-4A89-A1CD-6CA2B3D95AED}"/>
              </a:ext>
            </a:extLst>
          </p:cNvPr>
          <p:cNvSpPr txBox="1"/>
          <p:nvPr/>
        </p:nvSpPr>
        <p:spPr>
          <a:xfrm>
            <a:off x="14063662" y="3510534"/>
            <a:ext cx="34909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Riesgos Detectados</a:t>
            </a:r>
          </a:p>
        </p:txBody>
      </p:sp>
      <p:sp>
        <p:nvSpPr>
          <p:cNvPr id="1205" name="Description of a primary heading-2">
            <a:extLst>
              <a:ext uri="{FF2B5EF4-FFF2-40B4-BE49-F238E27FC236}">
                <a16:creationId xmlns:a16="http://schemas.microsoft.com/office/drawing/2014/main" id="{111B4A49-B930-4A89-A1CD-6CA2B3D95AED}"/>
              </a:ext>
            </a:extLst>
          </p:cNvPr>
          <p:cNvSpPr txBox="1"/>
          <p:nvPr/>
        </p:nvSpPr>
        <p:spPr>
          <a:xfrm>
            <a:off x="12966478" y="4421410"/>
            <a:ext cx="45958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Identificación de riesgos que podrían afectar la implementación de normativas.</a:t>
            </a:r>
          </a:p>
        </p:txBody>
      </p:sp>
      <p:pic>
        <p:nvPicPr>
          <p:cNvPr id="12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1">
            <a:alphaModFix/>
          </a:blip>
          <a:stretch/>
        </p:blipFill>
        <p:spPr>
          <a:xfrm>
            <a:off x="12966478" y="5676900"/>
            <a:ext cx="5038725" cy="19050"/>
          </a:xfrm>
          <a:prstGeom prst="rect">
            <a:avLst/>
          </a:prstGeom>
        </p:spPr>
      </p:pic>
      <p:pic>
        <p:nvPicPr>
          <p:cNvPr id="12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48">
            <a:alphaModFix/>
          </a:blip>
          <a:stretch/>
        </p:blipFill>
        <p:spPr>
          <a:xfrm>
            <a:off x="2895600" y="5934075"/>
            <a:ext cx="914400" cy="914400"/>
          </a:xfrm>
          <a:prstGeom prst="rect">
            <a:avLst/>
          </a:prstGeom>
        </p:spPr>
      </p:pic>
      <p:pic>
        <p:nvPicPr>
          <p:cNvPr id="1210"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649">
            <a:alphaModFix/>
            <a:extLst>
              <a:ext uri="{4510B45A-AADC-41EF-A1AA-F86AA06479C5}">
                <asvg:svgBlip xmlns="" xmlns:a16="http://schemas.microsoft.com/office/drawing/2014/main" xmlns:a14="http://schemas.microsoft.com/office/drawing/2010/main" xmlns:p14="http://schemas.microsoft.com/office/powerpoint/2010/main" xmlns:asvg="http://schemas.microsoft.com/office/drawing/2016/SVG/main" r:embed="rId654"/>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3078480" y="6116955"/>
            <a:ext cx="548545" cy="548545"/>
          </a:xfrm>
          <a:prstGeom prst="rect">
            <a:avLst/>
          </a:prstGeom>
        </p:spPr>
      </p:pic>
      <p:sp>
        <p:nvSpPr>
          <p:cNvPr id="1212" name="Primary Heading-3">
            <a:extLst>
              <a:ext uri="{FF2B5EF4-FFF2-40B4-BE49-F238E27FC236}">
                <a16:creationId xmlns:a16="http://schemas.microsoft.com/office/drawing/2014/main" id="{111B4A49-B930-4A89-A1CD-6CA2B3D95AED}"/>
              </a:ext>
            </a:extLst>
          </p:cNvPr>
          <p:cNvSpPr txBox="1"/>
          <p:nvPr/>
        </p:nvSpPr>
        <p:spPr>
          <a:xfrm>
            <a:off x="3992785" y="6196584"/>
            <a:ext cx="34909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Checklist Práctico</a:t>
            </a:r>
          </a:p>
        </p:txBody>
      </p:sp>
      <p:sp>
        <p:nvSpPr>
          <p:cNvPr id="1214" name="Description of a primary heading-3">
            <a:extLst>
              <a:ext uri="{FF2B5EF4-FFF2-40B4-BE49-F238E27FC236}">
                <a16:creationId xmlns:a16="http://schemas.microsoft.com/office/drawing/2014/main" id="{111B4A49-B930-4A89-A1CD-6CA2B3D95AED}"/>
              </a:ext>
            </a:extLst>
          </p:cNvPr>
          <p:cNvSpPr txBox="1"/>
          <p:nvPr/>
        </p:nvSpPr>
        <p:spPr>
          <a:xfrm>
            <a:off x="2895600" y="7107460"/>
            <a:ext cx="45958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Lista de verificación para asegurar que se cumplan todos los requisitos establecidos.</a:t>
            </a:r>
          </a:p>
        </p:txBody>
      </p:sp>
      <p:pic>
        <p:nvPicPr>
          <p:cNvPr id="12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0">
            <a:alphaModFix/>
          </a:blip>
          <a:stretch/>
        </p:blipFill>
        <p:spPr>
          <a:xfrm>
            <a:off x="7673912" y="5695950"/>
            <a:ext cx="19050" cy="2447925"/>
          </a:xfrm>
          <a:prstGeom prst="rect">
            <a:avLst/>
          </a:prstGeom>
        </p:spPr>
      </p:pic>
      <p:pic>
        <p:nvPicPr>
          <p:cNvPr id="12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55">
            <a:alphaModFix/>
          </a:blip>
          <a:stretch/>
        </p:blipFill>
        <p:spPr>
          <a:xfrm>
            <a:off x="7931086" y="5934075"/>
            <a:ext cx="914400" cy="914400"/>
          </a:xfrm>
          <a:prstGeom prst="rect">
            <a:avLst/>
          </a:prstGeom>
        </p:spPr>
      </p:pic>
      <p:pic>
        <p:nvPicPr>
          <p:cNvPr id="1219"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656">
            <a:alphaModFix/>
            <a:extLst>
              <a:ext uri="{D70F613F-ECCD-4A44-BE73-E9C03B198415}">
                <asvg:svgBlip xmlns="" xmlns:a16="http://schemas.microsoft.com/office/drawing/2014/main" xmlns:a14="http://schemas.microsoft.com/office/drawing/2010/main" xmlns:p14="http://schemas.microsoft.com/office/powerpoint/2010/main" xmlns:asvg="http://schemas.microsoft.com/office/drawing/2016/SVG/main" r:embed="rId661"/>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8113966" y="6116955"/>
            <a:ext cx="548545" cy="548545"/>
          </a:xfrm>
          <a:prstGeom prst="rect">
            <a:avLst/>
          </a:prstGeom>
        </p:spPr>
      </p:pic>
      <p:sp>
        <p:nvSpPr>
          <p:cNvPr id="1221" name="Primary Heading-4">
            <a:extLst>
              <a:ext uri="{FF2B5EF4-FFF2-40B4-BE49-F238E27FC236}">
                <a16:creationId xmlns:a16="http://schemas.microsoft.com/office/drawing/2014/main" id="{111B4A49-B930-4A89-A1CD-6CA2B3D95AED}"/>
              </a:ext>
            </a:extLst>
          </p:cNvPr>
          <p:cNvSpPr txBox="1"/>
          <p:nvPr/>
        </p:nvSpPr>
        <p:spPr>
          <a:xfrm>
            <a:off x="9028176" y="6196584"/>
            <a:ext cx="34909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Documentación Verificada</a:t>
            </a:r>
          </a:p>
        </p:txBody>
      </p:sp>
      <p:sp>
        <p:nvSpPr>
          <p:cNvPr id="1223" name="Description of a primary heading-4">
            <a:extLst>
              <a:ext uri="{FF2B5EF4-FFF2-40B4-BE49-F238E27FC236}">
                <a16:creationId xmlns:a16="http://schemas.microsoft.com/office/drawing/2014/main" id="{111B4A49-B930-4A89-A1CD-6CA2B3D95AED}"/>
              </a:ext>
            </a:extLst>
          </p:cNvPr>
          <p:cNvSpPr txBox="1"/>
          <p:nvPr/>
        </p:nvSpPr>
        <p:spPr>
          <a:xfrm>
            <a:off x="7931086" y="7107460"/>
            <a:ext cx="45958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Aseguramiento de que toda la documentación presentada ha sido revisada y validada.</a:t>
            </a:r>
          </a:p>
        </p:txBody>
      </p:sp>
      <p:pic>
        <p:nvPicPr>
          <p:cNvPr id="12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0">
            <a:alphaModFix/>
          </a:blip>
          <a:stretch/>
        </p:blipFill>
        <p:spPr>
          <a:xfrm>
            <a:off x="12709303" y="5695950"/>
            <a:ext cx="19050" cy="2447925"/>
          </a:xfrm>
          <a:prstGeom prst="rect">
            <a:avLst/>
          </a:prstGeom>
        </p:spPr>
      </p:pic>
      <p:pic>
        <p:nvPicPr>
          <p:cNvPr id="12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62">
            <a:alphaModFix/>
          </a:blip>
          <a:stretch/>
        </p:blipFill>
        <p:spPr>
          <a:xfrm>
            <a:off x="12966478" y="5934075"/>
            <a:ext cx="914400" cy="914400"/>
          </a:xfrm>
          <a:prstGeom prst="rect">
            <a:avLst/>
          </a:prstGeom>
        </p:spPr>
      </p:pic>
      <p:pic>
        <p:nvPicPr>
          <p:cNvPr id="1228" name="iconNode5">
            <a:extLst>
              <a:ext uri="{FF2B5EF4-FFF2-40B4-BE49-F238E27FC236}">
                <a16:creationId xmlns:a16="http://schemas.microsoft.com/office/drawing/2014/main" id="{A8642F66-C0BB-4949-9A9C-024B120A5D52}"/>
              </a:ext>
            </a:extLst>
          </p:cNvPr>
          <p:cNvPicPr>
            <a:picLocks noChangeAspect="1"/>
          </p:cNvPicPr>
          <p:nvPr/>
        </p:nvPicPr>
        <p:blipFill rotWithShape="1">
          <a:blip r:embed="rId663">
            <a:alphaModFix/>
            <a:extLst>
              <a:ext uri="{47C9E9A5-0E08-432B-8B22-375010DEB3BA}">
                <asvg:svgBlip xmlns="" xmlns:a16="http://schemas.microsoft.com/office/drawing/2014/main" xmlns:a14="http://schemas.microsoft.com/office/drawing/2010/main" xmlns:p14="http://schemas.microsoft.com/office/powerpoint/2010/main" xmlns:asvg="http://schemas.microsoft.com/office/drawing/2016/SVG/main" r:embed="rId668"/>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13149453" y="6116955"/>
            <a:ext cx="548545" cy="548545"/>
          </a:xfrm>
          <a:prstGeom prst="rect">
            <a:avLst/>
          </a:prstGeom>
        </p:spPr>
      </p:pic>
      <p:sp>
        <p:nvSpPr>
          <p:cNvPr id="1230" name="Primary Heading-5">
            <a:extLst>
              <a:ext uri="{FF2B5EF4-FFF2-40B4-BE49-F238E27FC236}">
                <a16:creationId xmlns:a16="http://schemas.microsoft.com/office/drawing/2014/main" id="{111B4A49-B930-4A89-A1CD-6CA2B3D95AED}"/>
              </a:ext>
            </a:extLst>
          </p:cNvPr>
          <p:cNvSpPr txBox="1"/>
          <p:nvPr/>
        </p:nvSpPr>
        <p:spPr>
          <a:xfrm>
            <a:off x="14063662" y="6196584"/>
            <a:ext cx="34909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Herramientas Sugeridas</a:t>
            </a:r>
          </a:p>
        </p:txBody>
      </p:sp>
      <p:sp>
        <p:nvSpPr>
          <p:cNvPr id="1232" name="Description of a primary heading-5">
            <a:extLst>
              <a:ext uri="{FF2B5EF4-FFF2-40B4-BE49-F238E27FC236}">
                <a16:creationId xmlns:a16="http://schemas.microsoft.com/office/drawing/2014/main" id="{111B4A49-B930-4A89-A1CD-6CA2B3D95AED}"/>
              </a:ext>
            </a:extLst>
          </p:cNvPr>
          <p:cNvSpPr txBox="1"/>
          <p:nvPr/>
        </p:nvSpPr>
        <p:spPr>
          <a:xfrm>
            <a:off x="12966478" y="7107460"/>
            <a:ext cx="45958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Recomendaciones de herramientas que pueden ser reutilizadas en diferentes mercados y productos.</a:t>
            </a:r>
          </a:p>
        </p:txBody>
      </p:sp>
      <p:sp>
        <p:nvSpPr>
          <p:cNvPr id="1234" name="Click here to edit title-494">
            <a:extLst>
              <a:ext uri="{FF2B5EF4-FFF2-40B4-BE49-F238E27FC236}">
                <a16:creationId xmlns:a16="http://schemas.microsoft.com/office/drawing/2014/main" id="{111B4A49-B930-4A89-A1CD-6CA2B3D95AED}"/>
              </a:ext>
            </a:extLst>
          </p:cNvPr>
          <p:cNvSpPr txBox="1"/>
          <p:nvPr/>
        </p:nvSpPr>
        <p:spPr>
          <a:xfrm>
            <a:off x="762000" y="7308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Resultados del Taller de Normativas</a:t>
            </a:r>
          </a:p>
        </p:txBody>
      </p:sp>
    </p:spTree>
    <p:extLst>
      <p:ext uri="{BB962C8B-B14F-4D97-AF65-F5344CB8AC3E}">
        <p14:creationId xmlns:p14="http://schemas.microsoft.com/office/powerpoint/2010/main" val="3648047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2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2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24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12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12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12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2362200" y="2286000"/>
            <a:ext cx="15925800" cy="7239000"/>
          </a:xfrm>
          <a:prstGeom prst="rect">
            <a:avLst/>
          </a:prstGeom>
        </p:spPr>
      </p:pic>
      <p:pic>
        <p:nvPicPr>
          <p:cNvPr id="12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3038475" y="2932807"/>
            <a:ext cx="4295775" cy="1228725"/>
          </a:xfrm>
          <a:prstGeom prst="rect">
            <a:avLst/>
          </a:prstGeom>
        </p:spPr>
      </p:pic>
      <p:sp>
        <p:nvSpPr>
          <p:cNvPr id="1251" name="text-0,0">
            <a:extLst>
              <a:ext uri="{FF2B5EF4-FFF2-40B4-BE49-F238E27FC236}">
                <a16:creationId xmlns:a16="http://schemas.microsoft.com/office/drawing/2014/main" id="{111B4A49-B930-4A89-A1CD-6CA2B3D95AED}"/>
              </a:ext>
            </a:extLst>
          </p:cNvPr>
          <p:cNvSpPr txBox="1"/>
          <p:nvPr/>
        </p:nvSpPr>
        <p:spPr>
          <a:xfrm>
            <a:off x="4410551" y="3353276"/>
            <a:ext cx="1585912"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00000">
                    <a:alpha val="100000"/>
                  </a:srgbClr>
                </a:solidFill>
                <a:latin typeface="Space Grotesk" panose="00000700000000000000" pitchFamily="2" charset="0"/>
              </a:rPr>
              <a:t>Herramienta</a:t>
            </a:r>
          </a:p>
        </p:txBody>
      </p:sp>
      <p:pic>
        <p:nvPicPr>
          <p:cNvPr id="12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333059" y="2932807"/>
            <a:ext cx="10020300" cy="1228725"/>
          </a:xfrm>
          <a:prstGeom prst="rect">
            <a:avLst/>
          </a:prstGeom>
        </p:spPr>
      </p:pic>
      <p:sp>
        <p:nvSpPr>
          <p:cNvPr id="1255" name="text-0,1">
            <a:extLst>
              <a:ext uri="{FF2B5EF4-FFF2-40B4-BE49-F238E27FC236}">
                <a16:creationId xmlns:a16="http://schemas.microsoft.com/office/drawing/2014/main" id="{111B4A49-B930-4A89-A1CD-6CA2B3D95AED}"/>
              </a:ext>
            </a:extLst>
          </p:cNvPr>
          <p:cNvSpPr txBox="1"/>
          <p:nvPr/>
        </p:nvSpPr>
        <p:spPr>
          <a:xfrm>
            <a:off x="10955846" y="3353276"/>
            <a:ext cx="2805112"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00000">
                    <a:alpha val="100000"/>
                  </a:srgbClr>
                </a:solidFill>
                <a:latin typeface="Space Grotesk" panose="00000700000000000000" pitchFamily="2" charset="0"/>
              </a:rPr>
              <a:t>Fortalezas principales</a:t>
            </a:r>
          </a:p>
        </p:txBody>
      </p:sp>
      <p:pic>
        <p:nvPicPr>
          <p:cNvPr id="12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3038475" y="4162872"/>
            <a:ext cx="4295775" cy="1171575"/>
          </a:xfrm>
          <a:prstGeom prst="rect">
            <a:avLst/>
          </a:prstGeom>
        </p:spPr>
      </p:pic>
      <p:sp>
        <p:nvSpPr>
          <p:cNvPr id="1259" name="Label-1,0">
            <a:extLst>
              <a:ext uri="{FF2B5EF4-FFF2-40B4-BE49-F238E27FC236}">
                <a16:creationId xmlns:a16="http://schemas.microsoft.com/office/drawing/2014/main" id="{111B4A49-B930-4A89-A1CD-6CA2B3D95AED}"/>
              </a:ext>
            </a:extLst>
          </p:cNvPr>
          <p:cNvSpPr txBox="1"/>
          <p:nvPr/>
        </p:nvSpPr>
        <p:spPr>
          <a:xfrm>
            <a:off x="3152775" y="4576191"/>
            <a:ext cx="4100512"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Humata AI</a:t>
            </a:r>
          </a:p>
        </p:txBody>
      </p:sp>
      <p:pic>
        <p:nvPicPr>
          <p:cNvPr id="12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7333059" y="4162872"/>
            <a:ext cx="10020300" cy="1171575"/>
          </a:xfrm>
          <a:prstGeom prst="rect">
            <a:avLst/>
          </a:prstGeom>
        </p:spPr>
      </p:pic>
      <p:sp>
        <p:nvSpPr>
          <p:cNvPr id="1263" name="Label-1,1">
            <a:extLst>
              <a:ext uri="{FF2B5EF4-FFF2-40B4-BE49-F238E27FC236}">
                <a16:creationId xmlns:a16="http://schemas.microsoft.com/office/drawing/2014/main" id="{111B4A49-B930-4A89-A1CD-6CA2B3D95AED}"/>
              </a:ext>
            </a:extLst>
          </p:cNvPr>
          <p:cNvSpPr txBox="1"/>
          <p:nvPr/>
        </p:nvSpPr>
        <p:spPr>
          <a:xfrm>
            <a:off x="7447502" y="4576191"/>
            <a:ext cx="9825038"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Comparación de documentos y resúmenes rápidos</a:t>
            </a:r>
          </a:p>
        </p:txBody>
      </p:sp>
      <p:pic>
        <p:nvPicPr>
          <p:cNvPr id="12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3038475" y="5334447"/>
            <a:ext cx="4295775" cy="1171575"/>
          </a:xfrm>
          <a:prstGeom prst="rect">
            <a:avLst/>
          </a:prstGeom>
        </p:spPr>
      </p:pic>
      <p:sp>
        <p:nvSpPr>
          <p:cNvPr id="1267" name="Label-2,0">
            <a:extLst>
              <a:ext uri="{FF2B5EF4-FFF2-40B4-BE49-F238E27FC236}">
                <a16:creationId xmlns:a16="http://schemas.microsoft.com/office/drawing/2014/main" id="{111B4A49-B930-4A89-A1CD-6CA2B3D95AED}"/>
              </a:ext>
            </a:extLst>
          </p:cNvPr>
          <p:cNvSpPr txBox="1"/>
          <p:nvPr/>
        </p:nvSpPr>
        <p:spPr>
          <a:xfrm>
            <a:off x="3152775" y="5747766"/>
            <a:ext cx="4100512"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AskYourPDF</a:t>
            </a:r>
          </a:p>
        </p:txBody>
      </p:sp>
      <p:pic>
        <p:nvPicPr>
          <p:cNvPr id="12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7333059" y="5334447"/>
            <a:ext cx="10020300" cy="1171575"/>
          </a:xfrm>
          <a:prstGeom prst="rect">
            <a:avLst/>
          </a:prstGeom>
        </p:spPr>
      </p:pic>
      <p:sp>
        <p:nvSpPr>
          <p:cNvPr id="1271" name="Label-2,1">
            <a:extLst>
              <a:ext uri="{FF2B5EF4-FFF2-40B4-BE49-F238E27FC236}">
                <a16:creationId xmlns:a16="http://schemas.microsoft.com/office/drawing/2014/main" id="{111B4A49-B930-4A89-A1CD-6CA2B3D95AED}"/>
              </a:ext>
            </a:extLst>
          </p:cNvPr>
          <p:cNvSpPr txBox="1"/>
          <p:nvPr/>
        </p:nvSpPr>
        <p:spPr>
          <a:xfrm>
            <a:off x="7447502" y="5747766"/>
            <a:ext cx="9825038"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Navegación por secciones y búsqueda exacta</a:t>
            </a:r>
          </a:p>
        </p:txBody>
      </p:sp>
      <p:pic>
        <p:nvPicPr>
          <p:cNvPr id="12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3038475" y="6506146"/>
            <a:ext cx="4295775" cy="1171575"/>
          </a:xfrm>
          <a:prstGeom prst="rect">
            <a:avLst/>
          </a:prstGeom>
        </p:spPr>
      </p:pic>
      <p:sp>
        <p:nvSpPr>
          <p:cNvPr id="1275" name="Label-3,0">
            <a:extLst>
              <a:ext uri="{FF2B5EF4-FFF2-40B4-BE49-F238E27FC236}">
                <a16:creationId xmlns:a16="http://schemas.microsoft.com/office/drawing/2014/main" id="{111B4A49-B930-4A89-A1CD-6CA2B3D95AED}"/>
              </a:ext>
            </a:extLst>
          </p:cNvPr>
          <p:cNvSpPr txBox="1"/>
          <p:nvPr/>
        </p:nvSpPr>
        <p:spPr>
          <a:xfrm>
            <a:off x="3152775" y="6919341"/>
            <a:ext cx="4100512"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Documind</a:t>
            </a:r>
          </a:p>
        </p:txBody>
      </p:sp>
      <p:pic>
        <p:nvPicPr>
          <p:cNvPr id="127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7333202" y="6506146"/>
            <a:ext cx="10020300" cy="1171575"/>
          </a:xfrm>
          <a:prstGeom prst="rect">
            <a:avLst/>
          </a:prstGeom>
        </p:spPr>
      </p:pic>
      <p:sp>
        <p:nvSpPr>
          <p:cNvPr id="1279" name="Label-3,1">
            <a:extLst>
              <a:ext uri="{FF2B5EF4-FFF2-40B4-BE49-F238E27FC236}">
                <a16:creationId xmlns:a16="http://schemas.microsoft.com/office/drawing/2014/main" id="{111B4A49-B930-4A89-A1CD-6CA2B3D95AED}"/>
              </a:ext>
            </a:extLst>
          </p:cNvPr>
          <p:cNvSpPr txBox="1"/>
          <p:nvPr/>
        </p:nvSpPr>
        <p:spPr>
          <a:xfrm>
            <a:off x="7447502" y="6919341"/>
            <a:ext cx="9825038"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Ideal para documentos legales complejos</a:t>
            </a:r>
          </a:p>
        </p:txBody>
      </p:sp>
      <p:pic>
        <p:nvPicPr>
          <p:cNvPr id="128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3038475" y="7677597"/>
            <a:ext cx="4295775" cy="1171575"/>
          </a:xfrm>
          <a:prstGeom prst="rect">
            <a:avLst/>
          </a:prstGeom>
        </p:spPr>
      </p:pic>
      <p:sp>
        <p:nvSpPr>
          <p:cNvPr id="1283" name="Label-4,0">
            <a:extLst>
              <a:ext uri="{FF2B5EF4-FFF2-40B4-BE49-F238E27FC236}">
                <a16:creationId xmlns:a16="http://schemas.microsoft.com/office/drawing/2014/main" id="{111B4A49-B930-4A89-A1CD-6CA2B3D95AED}"/>
              </a:ext>
            </a:extLst>
          </p:cNvPr>
          <p:cNvSpPr txBox="1"/>
          <p:nvPr/>
        </p:nvSpPr>
        <p:spPr>
          <a:xfrm>
            <a:off x="3152775" y="8090916"/>
            <a:ext cx="4100512"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Unstructured.io + LangChain</a:t>
            </a:r>
          </a:p>
        </p:txBody>
      </p:sp>
      <p:pic>
        <p:nvPicPr>
          <p:cNvPr id="12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7333059" y="7677597"/>
            <a:ext cx="10020300" cy="1171575"/>
          </a:xfrm>
          <a:prstGeom prst="rect">
            <a:avLst/>
          </a:prstGeom>
        </p:spPr>
      </p:pic>
      <p:sp>
        <p:nvSpPr>
          <p:cNvPr id="1287" name="Label-4,1">
            <a:extLst>
              <a:ext uri="{FF2B5EF4-FFF2-40B4-BE49-F238E27FC236}">
                <a16:creationId xmlns:a16="http://schemas.microsoft.com/office/drawing/2014/main" id="{111B4A49-B930-4A89-A1CD-6CA2B3D95AED}"/>
              </a:ext>
            </a:extLst>
          </p:cNvPr>
          <p:cNvSpPr txBox="1"/>
          <p:nvPr/>
        </p:nvSpPr>
        <p:spPr>
          <a:xfrm>
            <a:off x="7447502" y="8090916"/>
            <a:ext cx="9825038" cy="3524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13A43">
                    <a:alpha val="100000"/>
                  </a:srgbClr>
                </a:solidFill>
                <a:latin typeface="Work Sans" panose="00000700000000000000" pitchFamily="2" charset="0"/>
              </a:rPr>
              <a:t>Análisis personalizado con LLMs para scraping masivo y QA contextual</a:t>
            </a:r>
          </a:p>
        </p:txBody>
      </p:sp>
      <p:sp>
        <p:nvSpPr>
          <p:cNvPr id="1289" name="Click here to edit title-426">
            <a:extLst>
              <a:ext uri="{FF2B5EF4-FFF2-40B4-BE49-F238E27FC236}">
                <a16:creationId xmlns:a16="http://schemas.microsoft.com/office/drawing/2014/main" id="{111B4A49-B930-4A89-A1CD-6CA2B3D95AED}"/>
              </a:ext>
            </a:extLst>
          </p:cNvPr>
          <p:cNvSpPr txBox="1"/>
          <p:nvPr/>
        </p:nvSpPr>
        <p:spPr>
          <a:xfrm>
            <a:off x="762000" y="7308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Herramientas Efectivas para Reutilizar</a:t>
            </a:r>
          </a:p>
        </p:txBody>
      </p:sp>
      <p:sp>
        <p:nvSpPr>
          <p:cNvPr id="1291" name="Click here to edit subtitle-444">
            <a:extLst>
              <a:ext uri="{FF2B5EF4-FFF2-40B4-BE49-F238E27FC236}">
                <a16:creationId xmlns:a16="http://schemas.microsoft.com/office/drawing/2014/main" id="{111B4A49-B930-4A89-A1CD-6CA2B3D95AED}"/>
              </a:ext>
            </a:extLst>
          </p:cNvPr>
          <p:cNvSpPr txBox="1"/>
          <p:nvPr/>
        </p:nvSpPr>
        <p:spPr>
          <a:xfrm>
            <a:off x="762000" y="1447800"/>
            <a:ext cx="167973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000000">
                    <a:alpha val="100000"/>
                  </a:srgbClr>
                </a:solidFill>
                <a:latin typeface="Work Sans" panose="00000700000000000000" pitchFamily="2" charset="0"/>
              </a:rPr>
              <a:t>Comparativa de herramientas de IA para documentos</a:t>
            </a:r>
          </a:p>
        </p:txBody>
      </p:sp>
    </p:spTree>
    <p:extLst>
      <p:ext uri="{BB962C8B-B14F-4D97-AF65-F5344CB8AC3E}">
        <p14:creationId xmlns:p14="http://schemas.microsoft.com/office/powerpoint/2010/main" val="3648047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2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29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130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8915876"/>
            <a:ext cx="228600" cy="228600"/>
          </a:xfrm>
          <a:prstGeom prst="rect">
            <a:avLst/>
          </a:prstGeom>
        </p:spPr>
      </p:pic>
      <p:pic>
        <p:nvPicPr>
          <p:cNvPr id="1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76714" y="9297543"/>
            <a:ext cx="228600" cy="228600"/>
          </a:xfrm>
          <a:prstGeom prst="rect">
            <a:avLst/>
          </a:prstGeom>
        </p:spPr>
      </p:pic>
      <p:pic>
        <p:nvPicPr>
          <p:cNvPr id="13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62000" y="762000"/>
            <a:ext cx="10668000" cy="8763000"/>
          </a:xfrm>
          <a:prstGeom prst="rect">
            <a:avLst/>
          </a:prstGeom>
        </p:spPr>
      </p:pic>
      <p:pic>
        <p:nvPicPr>
          <p:cNvPr id="13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1956626"/>
            <a:ext cx="114300" cy="114300"/>
          </a:xfrm>
          <a:prstGeom prst="rect">
            <a:avLst/>
          </a:prstGeom>
        </p:spPr>
      </p:pic>
      <p:sp>
        <p:nvSpPr>
          <p:cNvPr id="1307" name="Primary Heading-0">
            <a:extLst>
              <a:ext uri="{FF2B5EF4-FFF2-40B4-BE49-F238E27FC236}">
                <a16:creationId xmlns:a16="http://schemas.microsoft.com/office/drawing/2014/main" id="{111B4A49-B930-4A89-A1CD-6CA2B3D95AED}"/>
              </a:ext>
            </a:extLst>
          </p:cNvPr>
          <p:cNvSpPr txBox="1"/>
          <p:nvPr/>
        </p:nvSpPr>
        <p:spPr>
          <a:xfrm>
            <a:off x="1592485" y="1819084"/>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Mejora en la Toma de Decisiones</a:t>
            </a:r>
          </a:p>
        </p:txBody>
      </p:sp>
      <p:sp>
        <p:nvSpPr>
          <p:cNvPr id="1309" name="Description of a primary heading-0">
            <a:extLst>
              <a:ext uri="{FF2B5EF4-FFF2-40B4-BE49-F238E27FC236}">
                <a16:creationId xmlns:a16="http://schemas.microsoft.com/office/drawing/2014/main" id="{111B4A49-B930-4A89-A1CD-6CA2B3D95AED}"/>
              </a:ext>
            </a:extLst>
          </p:cNvPr>
          <p:cNvSpPr txBox="1"/>
          <p:nvPr/>
        </p:nvSpPr>
        <p:spPr>
          <a:xfrm>
            <a:off x="1592485" y="2284666"/>
            <a:ext cx="93392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Las herramientas de IA permiten decisiones más informadas en el proceso de exportación.</a:t>
            </a:r>
          </a:p>
        </p:txBody>
      </p:sp>
      <p:pic>
        <p:nvPicPr>
          <p:cNvPr id="13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3203543"/>
            <a:ext cx="9601200" cy="19050"/>
          </a:xfrm>
          <a:prstGeom prst="rect">
            <a:avLst/>
          </a:prstGeom>
        </p:spPr>
      </p:pic>
      <p:pic>
        <p:nvPicPr>
          <p:cNvPr id="13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3588734"/>
            <a:ext cx="114300" cy="114300"/>
          </a:xfrm>
          <a:prstGeom prst="rect">
            <a:avLst/>
          </a:prstGeom>
        </p:spPr>
      </p:pic>
      <p:sp>
        <p:nvSpPr>
          <p:cNvPr id="1314" name="Primary Heading-1">
            <a:extLst>
              <a:ext uri="{FF2B5EF4-FFF2-40B4-BE49-F238E27FC236}">
                <a16:creationId xmlns:a16="http://schemas.microsoft.com/office/drawing/2014/main" id="{111B4A49-B930-4A89-A1CD-6CA2B3D95AED}"/>
              </a:ext>
            </a:extLst>
          </p:cNvPr>
          <p:cNvSpPr txBox="1"/>
          <p:nvPr/>
        </p:nvSpPr>
        <p:spPr>
          <a:xfrm>
            <a:off x="1592485" y="3451193"/>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Análisis Exhaustivo de Requisitos</a:t>
            </a:r>
          </a:p>
        </p:txBody>
      </p:sp>
      <p:sp>
        <p:nvSpPr>
          <p:cNvPr id="1316" name="Description of a primary heading-1">
            <a:extLst>
              <a:ext uri="{FF2B5EF4-FFF2-40B4-BE49-F238E27FC236}">
                <a16:creationId xmlns:a16="http://schemas.microsoft.com/office/drawing/2014/main" id="{111B4A49-B930-4A89-A1CD-6CA2B3D95AED}"/>
              </a:ext>
            </a:extLst>
          </p:cNvPr>
          <p:cNvSpPr txBox="1"/>
          <p:nvPr/>
        </p:nvSpPr>
        <p:spPr>
          <a:xfrm>
            <a:off x="1592485" y="3916680"/>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La IA ofrece un análisis detallado de los requisitos necesarios para exportar.</a:t>
            </a:r>
          </a:p>
        </p:txBody>
      </p:sp>
      <p:pic>
        <p:nvPicPr>
          <p:cNvPr id="13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4490466"/>
            <a:ext cx="9601200" cy="19050"/>
          </a:xfrm>
          <a:prstGeom prst="rect">
            <a:avLst/>
          </a:prstGeom>
        </p:spPr>
      </p:pic>
      <p:pic>
        <p:nvPicPr>
          <p:cNvPr id="13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4875657"/>
            <a:ext cx="114300" cy="114300"/>
          </a:xfrm>
          <a:prstGeom prst="rect">
            <a:avLst/>
          </a:prstGeom>
        </p:spPr>
      </p:pic>
      <p:sp>
        <p:nvSpPr>
          <p:cNvPr id="1321" name="Primary Heading-2">
            <a:extLst>
              <a:ext uri="{FF2B5EF4-FFF2-40B4-BE49-F238E27FC236}">
                <a16:creationId xmlns:a16="http://schemas.microsoft.com/office/drawing/2014/main" id="{111B4A49-B930-4A89-A1CD-6CA2B3D95AED}"/>
              </a:ext>
            </a:extLst>
          </p:cNvPr>
          <p:cNvSpPr txBox="1"/>
          <p:nvPr/>
        </p:nvSpPr>
        <p:spPr>
          <a:xfrm>
            <a:off x="1592485" y="4738116"/>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Optimización de Procesos</a:t>
            </a:r>
          </a:p>
        </p:txBody>
      </p:sp>
      <p:sp>
        <p:nvSpPr>
          <p:cNvPr id="1323" name="Description of a primary heading-2">
            <a:extLst>
              <a:ext uri="{FF2B5EF4-FFF2-40B4-BE49-F238E27FC236}">
                <a16:creationId xmlns:a16="http://schemas.microsoft.com/office/drawing/2014/main" id="{111B4A49-B930-4A89-A1CD-6CA2B3D95AED}"/>
              </a:ext>
            </a:extLst>
          </p:cNvPr>
          <p:cNvSpPr txBox="1"/>
          <p:nvPr/>
        </p:nvSpPr>
        <p:spPr>
          <a:xfrm>
            <a:off x="1592485" y="5203603"/>
            <a:ext cx="93392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La implementación de IA optimiza los procesos de exportación, reduciendo tiempos y costos.</a:t>
            </a:r>
          </a:p>
        </p:txBody>
      </p:sp>
      <p:pic>
        <p:nvPicPr>
          <p:cNvPr id="13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6122480"/>
            <a:ext cx="9601200" cy="19050"/>
          </a:xfrm>
          <a:prstGeom prst="rect">
            <a:avLst/>
          </a:prstGeom>
        </p:spPr>
      </p:pic>
      <p:pic>
        <p:nvPicPr>
          <p:cNvPr id="13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6507670"/>
            <a:ext cx="114300" cy="114300"/>
          </a:xfrm>
          <a:prstGeom prst="rect">
            <a:avLst/>
          </a:prstGeom>
        </p:spPr>
      </p:pic>
      <p:sp>
        <p:nvSpPr>
          <p:cNvPr id="1328" name="Primary Heading-3">
            <a:extLst>
              <a:ext uri="{FF2B5EF4-FFF2-40B4-BE49-F238E27FC236}">
                <a16:creationId xmlns:a16="http://schemas.microsoft.com/office/drawing/2014/main" id="{111B4A49-B930-4A89-A1CD-6CA2B3D95AED}"/>
              </a:ext>
            </a:extLst>
          </p:cNvPr>
          <p:cNvSpPr txBox="1"/>
          <p:nvPr/>
        </p:nvSpPr>
        <p:spPr>
          <a:xfrm>
            <a:off x="1592485" y="6370130"/>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Identificación de Oportunidades</a:t>
            </a:r>
          </a:p>
        </p:txBody>
      </p:sp>
      <p:sp>
        <p:nvSpPr>
          <p:cNvPr id="1330" name="Description of a primary heading-3">
            <a:extLst>
              <a:ext uri="{FF2B5EF4-FFF2-40B4-BE49-F238E27FC236}">
                <a16:creationId xmlns:a16="http://schemas.microsoft.com/office/drawing/2014/main" id="{111B4A49-B930-4A89-A1CD-6CA2B3D95AED}"/>
              </a:ext>
            </a:extLst>
          </p:cNvPr>
          <p:cNvSpPr txBox="1"/>
          <p:nvPr/>
        </p:nvSpPr>
        <p:spPr>
          <a:xfrm>
            <a:off x="1592485" y="6835712"/>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AI ayuda a identificar nuevas oportunidades de mercado para la exportación.</a:t>
            </a:r>
          </a:p>
        </p:txBody>
      </p:sp>
      <p:pic>
        <p:nvPicPr>
          <p:cNvPr id="13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7409402"/>
            <a:ext cx="9601200" cy="19050"/>
          </a:xfrm>
          <a:prstGeom prst="rect">
            <a:avLst/>
          </a:prstGeom>
        </p:spPr>
      </p:pic>
      <p:pic>
        <p:nvPicPr>
          <p:cNvPr id="13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1295400" y="7794593"/>
            <a:ext cx="114300" cy="114300"/>
          </a:xfrm>
          <a:prstGeom prst="rect">
            <a:avLst/>
          </a:prstGeom>
        </p:spPr>
      </p:pic>
      <p:sp>
        <p:nvSpPr>
          <p:cNvPr id="1335" name="Primary Heading-4">
            <a:extLst>
              <a:ext uri="{FF2B5EF4-FFF2-40B4-BE49-F238E27FC236}">
                <a16:creationId xmlns:a16="http://schemas.microsoft.com/office/drawing/2014/main" id="{111B4A49-B930-4A89-A1CD-6CA2B3D95AED}"/>
              </a:ext>
            </a:extLst>
          </p:cNvPr>
          <p:cNvSpPr txBox="1"/>
          <p:nvPr/>
        </p:nvSpPr>
        <p:spPr>
          <a:xfrm>
            <a:off x="1592485" y="7657052"/>
            <a:ext cx="93392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Cumplimiento Normativo Eficiente</a:t>
            </a:r>
          </a:p>
        </p:txBody>
      </p:sp>
      <p:sp>
        <p:nvSpPr>
          <p:cNvPr id="1337" name="Description of a primary heading-4">
            <a:extLst>
              <a:ext uri="{FF2B5EF4-FFF2-40B4-BE49-F238E27FC236}">
                <a16:creationId xmlns:a16="http://schemas.microsoft.com/office/drawing/2014/main" id="{111B4A49-B930-4A89-A1CD-6CA2B3D95AED}"/>
              </a:ext>
            </a:extLst>
          </p:cNvPr>
          <p:cNvSpPr txBox="1"/>
          <p:nvPr/>
        </p:nvSpPr>
        <p:spPr>
          <a:xfrm>
            <a:off x="1592485" y="8122634"/>
            <a:ext cx="933926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Facilita el cumplimiento de normativas locales e internacionales en exportaciones.</a:t>
            </a:r>
          </a:p>
        </p:txBody>
      </p:sp>
      <p:pic>
        <p:nvPicPr>
          <p:cNvPr id="13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1295400" y="8696325"/>
            <a:ext cx="9601200" cy="19050"/>
          </a:xfrm>
          <a:prstGeom prst="rect">
            <a:avLst/>
          </a:prstGeom>
        </p:spPr>
      </p:pic>
      <p:sp>
        <p:nvSpPr>
          <p:cNvPr id="1340" name="Click here to edit title-406">
            <a:extLst>
              <a:ext uri="{FF2B5EF4-FFF2-40B4-BE49-F238E27FC236}">
                <a16:creationId xmlns:a16="http://schemas.microsoft.com/office/drawing/2014/main" id="{111B4A49-B930-4A89-A1CD-6CA2B3D95AED}"/>
              </a:ext>
            </a:extLst>
          </p:cNvPr>
          <p:cNvSpPr txBox="1"/>
          <p:nvPr/>
        </p:nvSpPr>
        <p:spPr>
          <a:xfrm>
            <a:off x="12230100" y="3674078"/>
            <a:ext cx="5291138" cy="2000250"/>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000000">
                    <a:alpha val="100000"/>
                  </a:srgbClr>
                </a:solidFill>
                <a:latin typeface="Space Grotesk" panose="00000700000000000000" pitchFamily="2" charset="0"/>
              </a:rPr>
              <a:t>Facilitación de Exportaciones con IA</a:t>
            </a:r>
          </a:p>
        </p:txBody>
      </p:sp>
      <p:sp>
        <p:nvSpPr>
          <p:cNvPr id="1342" name="Click here to edit subtitle-444">
            <a:extLst>
              <a:ext uri="{FF2B5EF4-FFF2-40B4-BE49-F238E27FC236}">
                <a16:creationId xmlns:a16="http://schemas.microsoft.com/office/drawing/2014/main" id="{111B4A49-B930-4A89-A1CD-6CA2B3D95AED}"/>
              </a:ext>
            </a:extLst>
          </p:cNvPr>
          <p:cNvSpPr txBox="1"/>
          <p:nvPr/>
        </p:nvSpPr>
        <p:spPr>
          <a:xfrm>
            <a:off x="12230100" y="5791200"/>
            <a:ext cx="5291138" cy="781050"/>
          </a:xfrm>
          <a:prstGeom prst="rect">
            <a:avLst/>
          </a:prstGeom>
          <a:noFill/>
        </p:spPr>
        <p:txBody>
          <a:bodyPr vertOverflow="clip" horzOverflow="clip" wrap="square" lIns="0" tIns="0" rIns="0" bIns="0" rtlCol="0" anchor="t">
            <a:spAutoFit/>
          </a:bodyPr>
          <a:lstStyle/>
          <a:p>
            <a:pPr algn="r">
              <a:lnSpc>
                <a:spcPts val="3108"/>
              </a:lnSpc>
            </a:pPr>
            <a:r>
              <a:rPr lang="en-US" sz="2100" spc="-42" dirty="0">
                <a:solidFill>
                  <a:srgbClr val="000000">
                    <a:alpha val="100000"/>
                  </a:srgbClr>
                </a:solidFill>
                <a:latin typeface="Work Sans" panose="00000700000000000000" pitchFamily="2" charset="0"/>
              </a:rPr>
              <a:t>Impacto de la Inteligencia Artificial en la Exportación</a:t>
            </a:r>
          </a:p>
        </p:txBody>
      </p:sp>
    </p:spTree>
    <p:extLst>
      <p:ext uri="{BB962C8B-B14F-4D97-AF65-F5344CB8AC3E}">
        <p14:creationId xmlns:p14="http://schemas.microsoft.com/office/powerpoint/2010/main" val="364804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3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3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3906652" y="0"/>
            <a:ext cx="4381351" cy="3486745"/>
          </a:xfrm>
          <a:prstGeom prst="rect">
            <a:avLst/>
          </a:prstGeom>
        </p:spPr>
      </p:pic>
      <p:pic>
        <p:nvPicPr>
          <p:cNvPr id="135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8915876"/>
            <a:ext cx="228600" cy="228600"/>
          </a:xfrm>
          <a:prstGeom prst="rect">
            <a:avLst/>
          </a:prstGeom>
        </p:spPr>
      </p:pic>
      <p:pic>
        <p:nvPicPr>
          <p:cNvPr id="13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9297543"/>
            <a:ext cx="228600" cy="228600"/>
          </a:xfrm>
          <a:prstGeom prst="rect">
            <a:avLst/>
          </a:prstGeom>
        </p:spPr>
      </p:pic>
      <p:pic>
        <p:nvPicPr>
          <p:cNvPr id="13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6781800" y="762000"/>
            <a:ext cx="10744200" cy="8763000"/>
          </a:xfrm>
          <a:prstGeom prst="rect">
            <a:avLst/>
          </a:prstGeom>
        </p:spPr>
      </p:pic>
      <p:pic>
        <p:nvPicPr>
          <p:cNvPr id="13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315200" y="3071050"/>
            <a:ext cx="114300" cy="114300"/>
          </a:xfrm>
          <a:prstGeom prst="rect">
            <a:avLst/>
          </a:prstGeom>
        </p:spPr>
      </p:pic>
      <p:sp>
        <p:nvSpPr>
          <p:cNvPr id="1358" name="Primary Heading-0">
            <a:extLst>
              <a:ext uri="{FF2B5EF4-FFF2-40B4-BE49-F238E27FC236}">
                <a16:creationId xmlns:a16="http://schemas.microsoft.com/office/drawing/2014/main" id="{111B4A49-B930-4A89-A1CD-6CA2B3D95AED}"/>
              </a:ext>
            </a:extLst>
          </p:cNvPr>
          <p:cNvSpPr txBox="1"/>
          <p:nvPr/>
        </p:nvSpPr>
        <p:spPr>
          <a:xfrm>
            <a:off x="7612285" y="2933510"/>
            <a:ext cx="9415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Implementación de herramientas</a:t>
            </a:r>
          </a:p>
        </p:txBody>
      </p:sp>
      <p:sp>
        <p:nvSpPr>
          <p:cNvPr id="1360" name="Description of a primary heading-0">
            <a:extLst>
              <a:ext uri="{FF2B5EF4-FFF2-40B4-BE49-F238E27FC236}">
                <a16:creationId xmlns:a16="http://schemas.microsoft.com/office/drawing/2014/main" id="{111B4A49-B930-4A89-A1CD-6CA2B3D95AED}"/>
              </a:ext>
            </a:extLst>
          </p:cNvPr>
          <p:cNvSpPr txBox="1"/>
          <p:nvPr/>
        </p:nvSpPr>
        <p:spPr>
          <a:xfrm>
            <a:off x="7612285" y="3399092"/>
            <a:ext cx="94154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Utilizar las herramientas aprendidas en el taller para optimizar procesos de exportación.</a:t>
            </a:r>
          </a:p>
        </p:txBody>
      </p:sp>
      <p:pic>
        <p:nvPicPr>
          <p:cNvPr id="13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315200" y="4317968"/>
            <a:ext cx="9677400" cy="19050"/>
          </a:xfrm>
          <a:prstGeom prst="rect">
            <a:avLst/>
          </a:prstGeom>
        </p:spPr>
      </p:pic>
      <p:pic>
        <p:nvPicPr>
          <p:cNvPr id="13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315200" y="4703159"/>
            <a:ext cx="114300" cy="114300"/>
          </a:xfrm>
          <a:prstGeom prst="rect">
            <a:avLst/>
          </a:prstGeom>
        </p:spPr>
      </p:pic>
      <p:sp>
        <p:nvSpPr>
          <p:cNvPr id="1365" name="Primary Heading-1">
            <a:extLst>
              <a:ext uri="{FF2B5EF4-FFF2-40B4-BE49-F238E27FC236}">
                <a16:creationId xmlns:a16="http://schemas.microsoft.com/office/drawing/2014/main" id="{111B4A49-B930-4A89-A1CD-6CA2B3D95AED}"/>
              </a:ext>
            </a:extLst>
          </p:cNvPr>
          <p:cNvSpPr txBox="1"/>
          <p:nvPr/>
        </p:nvSpPr>
        <p:spPr>
          <a:xfrm>
            <a:off x="7612285" y="4565618"/>
            <a:ext cx="9415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Seguimiento de requisitos</a:t>
            </a:r>
          </a:p>
        </p:txBody>
      </p:sp>
      <p:sp>
        <p:nvSpPr>
          <p:cNvPr id="1367" name="Description of a primary heading-1">
            <a:extLst>
              <a:ext uri="{FF2B5EF4-FFF2-40B4-BE49-F238E27FC236}">
                <a16:creationId xmlns:a16="http://schemas.microsoft.com/office/drawing/2014/main" id="{111B4A49-B930-4A89-A1CD-6CA2B3D95AED}"/>
              </a:ext>
            </a:extLst>
          </p:cNvPr>
          <p:cNvSpPr txBox="1"/>
          <p:nvPr/>
        </p:nvSpPr>
        <p:spPr>
          <a:xfrm>
            <a:off x="7612285" y="5031105"/>
            <a:ext cx="94154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Monitorear los cambios en los requisitos de exportación para asegurar el cumplimiento normativo.</a:t>
            </a:r>
          </a:p>
        </p:txBody>
      </p:sp>
      <p:pic>
        <p:nvPicPr>
          <p:cNvPr id="13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315200" y="5949982"/>
            <a:ext cx="9677400" cy="19050"/>
          </a:xfrm>
          <a:prstGeom prst="rect">
            <a:avLst/>
          </a:prstGeom>
        </p:spPr>
      </p:pic>
      <p:pic>
        <p:nvPicPr>
          <p:cNvPr id="13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315200" y="6335173"/>
            <a:ext cx="114300" cy="114300"/>
          </a:xfrm>
          <a:prstGeom prst="rect">
            <a:avLst/>
          </a:prstGeom>
        </p:spPr>
      </p:pic>
      <p:sp>
        <p:nvSpPr>
          <p:cNvPr id="1372" name="Primary Heading-2">
            <a:extLst>
              <a:ext uri="{FF2B5EF4-FFF2-40B4-BE49-F238E27FC236}">
                <a16:creationId xmlns:a16="http://schemas.microsoft.com/office/drawing/2014/main" id="{111B4A49-B930-4A89-A1CD-6CA2B3D95AED}"/>
              </a:ext>
            </a:extLst>
          </p:cNvPr>
          <p:cNvSpPr txBox="1"/>
          <p:nvPr/>
        </p:nvSpPr>
        <p:spPr>
          <a:xfrm>
            <a:off x="7612285" y="6197632"/>
            <a:ext cx="94154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313A43">
                    <a:alpha val="100000"/>
                  </a:srgbClr>
                </a:solidFill>
                <a:latin typeface="Space Grotesk" panose="00000700000000000000" pitchFamily="2" charset="0"/>
              </a:rPr>
              <a:t>Conexiones con exportadores</a:t>
            </a:r>
          </a:p>
        </p:txBody>
      </p:sp>
      <p:sp>
        <p:nvSpPr>
          <p:cNvPr id="1374" name="Description of a primary heading-2">
            <a:extLst>
              <a:ext uri="{FF2B5EF4-FFF2-40B4-BE49-F238E27FC236}">
                <a16:creationId xmlns:a16="http://schemas.microsoft.com/office/drawing/2014/main" id="{111B4A49-B930-4A89-A1CD-6CA2B3D95AED}"/>
              </a:ext>
            </a:extLst>
          </p:cNvPr>
          <p:cNvSpPr txBox="1"/>
          <p:nvPr/>
        </p:nvSpPr>
        <p:spPr>
          <a:xfrm>
            <a:off x="7612285" y="6663214"/>
            <a:ext cx="941546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13A43">
                    <a:alpha val="100000"/>
                  </a:srgbClr>
                </a:solidFill>
                <a:latin typeface="Work Sans" panose="00000700000000000000" pitchFamily="2" charset="0"/>
              </a:rPr>
              <a:t>Establecer redes con otros exportadores para intercambiar experiencias y estrategias efectivas.</a:t>
            </a:r>
          </a:p>
        </p:txBody>
      </p:sp>
      <p:pic>
        <p:nvPicPr>
          <p:cNvPr id="13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7315200" y="7582090"/>
            <a:ext cx="9677400" cy="19050"/>
          </a:xfrm>
          <a:prstGeom prst="rect">
            <a:avLst/>
          </a:prstGeom>
        </p:spPr>
      </p:pic>
      <p:sp>
        <p:nvSpPr>
          <p:cNvPr id="1377" name="Click here to edit title-453">
            <a:extLst>
              <a:ext uri="{FF2B5EF4-FFF2-40B4-BE49-F238E27FC236}">
                <a16:creationId xmlns:a16="http://schemas.microsoft.com/office/drawing/2014/main" id="{111B4A49-B930-4A89-A1CD-6CA2B3D95AED}"/>
              </a:ext>
            </a:extLst>
          </p:cNvPr>
          <p:cNvSpPr txBox="1"/>
          <p:nvPr/>
        </p:nvSpPr>
        <p:spPr>
          <a:xfrm>
            <a:off x="800100" y="4459891"/>
            <a:ext cx="52149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Próximos Pasos para la Exportación</a:t>
            </a:r>
          </a:p>
        </p:txBody>
      </p:sp>
    </p:spTree>
    <p:extLst>
      <p:ext uri="{BB962C8B-B14F-4D97-AF65-F5344CB8AC3E}">
        <p14:creationId xmlns:p14="http://schemas.microsoft.com/office/powerpoint/2010/main" val="3648047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13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6764000" cy="8763000"/>
          </a:xfrm>
          <a:prstGeom prst="rect">
            <a:avLst/>
          </a:prstGeom>
        </p:spPr>
      </p:pic>
      <p:pic>
        <p:nvPicPr>
          <p:cNvPr id="13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13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42378" y="1142810"/>
            <a:ext cx="228600" cy="228600"/>
          </a:xfrm>
          <a:prstGeom prst="rect">
            <a:avLst/>
          </a:prstGeom>
        </p:spPr>
      </p:pic>
      <p:pic>
        <p:nvPicPr>
          <p:cNvPr id="13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42378" y="761143"/>
            <a:ext cx="228600" cy="228600"/>
          </a:xfrm>
          <a:prstGeom prst="rect">
            <a:avLst/>
          </a:prstGeom>
        </p:spPr>
      </p:pic>
      <p:pic>
        <p:nvPicPr>
          <p:cNvPr id="13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8715375" cy="8763000"/>
          </a:xfrm>
          <a:prstGeom prst="rect">
            <a:avLst/>
          </a:prstGeom>
        </p:spPr>
      </p:pic>
      <p:sp>
        <p:nvSpPr>
          <p:cNvPr id="1394" name="Thank You-0">
            <a:extLst>
              <a:ext uri="{FF2B5EF4-FFF2-40B4-BE49-F238E27FC236}">
                <a16:creationId xmlns:a16="http://schemas.microsoft.com/office/drawing/2014/main" id="{111B4A49-B930-4A89-A1CD-6CA2B3D95AED}"/>
              </a:ext>
            </a:extLst>
          </p:cNvPr>
          <p:cNvSpPr txBox="1"/>
          <p:nvPr/>
        </p:nvSpPr>
        <p:spPr>
          <a:xfrm>
            <a:off x="1524000" y="1524000"/>
            <a:ext cx="7224712" cy="1638300"/>
          </a:xfrm>
          <a:prstGeom prst="rect">
            <a:avLst/>
          </a:prstGeom>
          <a:noFill/>
        </p:spPr>
        <p:txBody>
          <a:bodyPr vertOverflow="clip" horzOverflow="clip" wrap="square" lIns="0" tIns="0" rIns="0" bIns="0" rtlCol="0" anchor="t">
            <a:spAutoFit/>
          </a:bodyPr>
          <a:lstStyle/>
          <a:p>
            <a:pPr algn="l">
              <a:lnSpc>
                <a:spcPts val="6264"/>
              </a:lnSpc>
            </a:pPr>
            <a:r>
              <a:rPr lang="en-US" sz="5400" b="1" spc="-54" dirty="0">
                <a:solidFill>
                  <a:srgbClr val="313A43">
                    <a:alpha val="100000"/>
                  </a:srgbClr>
                </a:solidFill>
                <a:latin typeface="Space Grotesk" panose="00000700000000000000" pitchFamily="2" charset="0"/>
              </a:rPr>
              <a:t>Información de Contacto</a:t>
            </a:r>
          </a:p>
        </p:txBody>
      </p:sp>
      <p:sp>
        <p:nvSpPr>
          <p:cNvPr id="1396"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3269647"/>
            <a:ext cx="7224712" cy="119062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414C58">
                    <a:alpha val="100000"/>
                  </a:srgbClr>
                </a:solidFill>
                <a:latin typeface="Work Sans" panose="00000700000000000000" pitchFamily="2" charset="0"/>
              </a:rPr>
              <a:t>Para obtener más información sobre la evaluación de normativas mediante IA, no dude en contactar a nuestro equipo a través de los canales proporcionados.</a:t>
            </a:r>
          </a:p>
        </p:txBody>
      </p:sp>
      <p:pic>
        <p:nvPicPr>
          <p:cNvPr id="1398"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8">
            <a:alphaModFix/>
          </a:blip>
          <a:stretch/>
        </p:blipFill>
        <p:spPr>
          <a:xfrm>
            <a:off x="9479185" y="762000"/>
            <a:ext cx="8048625" cy="876300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3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3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3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2362200" y="1800893"/>
            <a:ext cx="15925800" cy="7658100"/>
          </a:xfrm>
          <a:prstGeom prst="rect">
            <a:avLst/>
          </a:prstGeom>
        </p:spPr>
      </p:pic>
      <p:pic>
        <p:nvPicPr>
          <p:cNvPr id="368" name="svg">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2895600" y="2547938"/>
            <a:ext cx="14630400" cy="2266950"/>
          </a:xfrm>
          <a:prstGeom prst="rect">
            <a:avLst/>
          </a:prstGeom>
        </p:spPr>
      </p:pic>
      <p:sp>
        <p:nvSpPr>
          <p:cNvPr id="369" name="Primary Heading-0">
            <a:extLst>
              <a:ext uri="{FF2B5EF4-FFF2-40B4-BE49-F238E27FC236}">
                <a16:creationId xmlns:a16="http://schemas.microsoft.com/office/drawing/2014/main" id="{111B4A49-B930-4A89-A1CD-6CA2B3D95AED}"/>
              </a:ext>
            </a:extLst>
          </p:cNvPr>
          <p:cNvSpPr txBox="1"/>
          <p:nvPr/>
        </p:nvSpPr>
        <p:spPr>
          <a:xfrm>
            <a:off x="2930252" y="4875044"/>
            <a:ext cx="2880000" cy="553998"/>
          </a:xfrm>
          <a:prstGeom prst="rect">
            <a:avLst/>
          </a:prstGeom>
          <a:noFill/>
        </p:spPr>
        <p:txBody>
          <a:bodyPr vertOverflow="clip" horzOverflow="clip" wrap="square" lIns="0" tIns="0" rIns="0" bIns="0" rtlCol="0" anchor="t">
            <a:spAutoFit/>
          </a:bodyPr>
          <a:lstStyle/>
          <a:p>
            <a:pPr algn="ctr"/>
            <a:r>
              <a:rPr lang="es-CO" b="1" spc="-18" dirty="0">
                <a:solidFill>
                  <a:srgbClr val="313A43">
                    <a:alpha val="100000"/>
                  </a:srgbClr>
                </a:solidFill>
                <a:latin typeface="Futura Std Condensed ExtBd" panose="020B0806020204030204" pitchFamily="34" charset="0"/>
              </a:rPr>
              <a:t>Definir el producto y el mercado</a:t>
            </a:r>
          </a:p>
        </p:txBody>
      </p:sp>
      <p:sp>
        <p:nvSpPr>
          <p:cNvPr id="370" name="Description of a primary heading-0">
            <a:extLst>
              <a:ext uri="{FF2B5EF4-FFF2-40B4-BE49-F238E27FC236}">
                <a16:creationId xmlns:a16="http://schemas.microsoft.com/office/drawing/2014/main" id="{111B4A49-B930-4A89-A1CD-6CA2B3D95AED}"/>
              </a:ext>
            </a:extLst>
          </p:cNvPr>
          <p:cNvSpPr txBox="1"/>
          <p:nvPr/>
        </p:nvSpPr>
        <p:spPr>
          <a:xfrm>
            <a:off x="3050572" y="6047053"/>
            <a:ext cx="2880000" cy="951094"/>
          </a:xfrm>
          <a:prstGeom prst="rect">
            <a:avLst/>
          </a:prstGeom>
          <a:noFill/>
        </p:spPr>
        <p:txBody>
          <a:bodyPr vertOverflow="clip" horzOverflow="clip" wrap="square" lIns="0" tIns="0" rIns="0" bIns="0" rtlCol="0" anchor="t">
            <a:spAutoFit/>
          </a:bodyPr>
          <a:lstStyle/>
          <a:p>
            <a:pPr algn="ctr">
              <a:lnSpc>
                <a:spcPts val="2541"/>
              </a:lnSpc>
            </a:pPr>
            <a:r>
              <a:rPr lang="es-CO" spc="-33" dirty="0">
                <a:solidFill>
                  <a:srgbClr val="313A43">
                    <a:alpha val="100000"/>
                  </a:srgbClr>
                </a:solidFill>
                <a:latin typeface="Futura Std Book" panose="020B0502020204020303" pitchFamily="34" charset="0"/>
              </a:rPr>
              <a:t>Tener identificado la subpartida arancelaria y el mercado.</a:t>
            </a:r>
          </a:p>
        </p:txBody>
      </p:sp>
      <p:sp>
        <p:nvSpPr>
          <p:cNvPr id="371" name="Primary Heading-1">
            <a:extLst>
              <a:ext uri="{FF2B5EF4-FFF2-40B4-BE49-F238E27FC236}">
                <a16:creationId xmlns:a16="http://schemas.microsoft.com/office/drawing/2014/main" id="{111B4A49-B930-4A89-A1CD-6CA2B3D95AED}"/>
              </a:ext>
            </a:extLst>
          </p:cNvPr>
          <p:cNvSpPr txBox="1"/>
          <p:nvPr/>
        </p:nvSpPr>
        <p:spPr>
          <a:xfrm>
            <a:off x="5898193" y="4875044"/>
            <a:ext cx="2880000" cy="553998"/>
          </a:xfrm>
          <a:prstGeom prst="rect">
            <a:avLst/>
          </a:prstGeom>
          <a:noFill/>
        </p:spPr>
        <p:txBody>
          <a:bodyPr vertOverflow="clip" horzOverflow="clip" wrap="square" lIns="0" tIns="0" rIns="0" bIns="0" rtlCol="0" anchor="t">
            <a:spAutoFit/>
          </a:bodyPr>
          <a:lstStyle/>
          <a:p>
            <a:pPr algn="ctr"/>
            <a:r>
              <a:rPr lang="es-CO" b="1" spc="-18" dirty="0">
                <a:solidFill>
                  <a:srgbClr val="313A43">
                    <a:alpha val="100000"/>
                  </a:srgbClr>
                </a:solidFill>
                <a:latin typeface="Futura Std Condensed ExtBd" panose="020B0806020204030204" pitchFamily="34" charset="0"/>
              </a:rPr>
              <a:t>Definir el tipo de análisis que quisiera tener</a:t>
            </a:r>
          </a:p>
        </p:txBody>
      </p:sp>
      <p:sp>
        <p:nvSpPr>
          <p:cNvPr id="372" name="Description of a primary heading-1">
            <a:extLst>
              <a:ext uri="{FF2B5EF4-FFF2-40B4-BE49-F238E27FC236}">
                <a16:creationId xmlns:a16="http://schemas.microsoft.com/office/drawing/2014/main" id="{111B4A49-B930-4A89-A1CD-6CA2B3D95AED}"/>
              </a:ext>
            </a:extLst>
          </p:cNvPr>
          <p:cNvSpPr txBox="1"/>
          <p:nvPr/>
        </p:nvSpPr>
        <p:spPr>
          <a:xfrm>
            <a:off x="5975604" y="6047053"/>
            <a:ext cx="2880000" cy="1580113"/>
          </a:xfrm>
          <a:prstGeom prst="rect">
            <a:avLst/>
          </a:prstGeom>
          <a:noFill/>
        </p:spPr>
        <p:txBody>
          <a:bodyPr vertOverflow="clip" horzOverflow="clip" wrap="square" lIns="0" tIns="0" rIns="0" bIns="0" rtlCol="0" anchor="t">
            <a:spAutoFit/>
          </a:bodyPr>
          <a:lstStyle/>
          <a:p>
            <a:pPr algn="ctr">
              <a:lnSpc>
                <a:spcPts val="2541"/>
              </a:lnSpc>
            </a:pPr>
            <a:r>
              <a:rPr lang="es-CO" spc="-33" dirty="0">
                <a:solidFill>
                  <a:srgbClr val="313A43">
                    <a:alpha val="100000"/>
                  </a:srgbClr>
                </a:solidFill>
                <a:latin typeface="Futura Std Book" panose="020B0502020204020303" pitchFamily="34" charset="0"/>
              </a:rPr>
              <a:t>Decide la profundidad del análisis:</a:t>
            </a:r>
          </a:p>
          <a:p>
            <a:pPr algn="ctr">
              <a:lnSpc>
                <a:spcPts val="2541"/>
              </a:lnSpc>
            </a:pPr>
            <a:endParaRPr lang="es-CO" spc="-33" dirty="0">
              <a:solidFill>
                <a:srgbClr val="313A43">
                  <a:alpha val="100000"/>
                </a:srgbClr>
              </a:solidFill>
              <a:latin typeface="Futura Std Book" panose="020B0502020204020303" pitchFamily="34" charset="0"/>
            </a:endParaRPr>
          </a:p>
          <a:p>
            <a:pPr marL="342900" indent="-342900" algn="ctr">
              <a:lnSpc>
                <a:spcPts val="2541"/>
              </a:lnSpc>
              <a:buAutoNum type="arabicPeriod"/>
            </a:pPr>
            <a:r>
              <a:rPr lang="es-CO" spc="-33" dirty="0">
                <a:solidFill>
                  <a:srgbClr val="313A43">
                    <a:alpha val="100000"/>
                  </a:srgbClr>
                </a:solidFill>
                <a:latin typeface="Futura Std Book" panose="020B0502020204020303" pitchFamily="34" charset="0"/>
              </a:rPr>
              <a:t>Análisis exploratorio.</a:t>
            </a:r>
          </a:p>
          <a:p>
            <a:pPr marL="342900" indent="-342900" algn="ctr">
              <a:lnSpc>
                <a:spcPts val="2541"/>
              </a:lnSpc>
              <a:buAutoNum type="arabicPeriod"/>
            </a:pPr>
            <a:r>
              <a:rPr lang="es-CO" spc="-33" dirty="0">
                <a:solidFill>
                  <a:srgbClr val="313A43">
                    <a:alpha val="100000"/>
                  </a:srgbClr>
                </a:solidFill>
                <a:latin typeface="Futura Std Book" panose="020B0502020204020303" pitchFamily="34" charset="0"/>
              </a:rPr>
              <a:t>Análisis profundo.</a:t>
            </a:r>
          </a:p>
        </p:txBody>
      </p:sp>
      <p:sp>
        <p:nvSpPr>
          <p:cNvPr id="373" name="Primary Heading-2">
            <a:extLst>
              <a:ext uri="{FF2B5EF4-FFF2-40B4-BE49-F238E27FC236}">
                <a16:creationId xmlns:a16="http://schemas.microsoft.com/office/drawing/2014/main" id="{111B4A49-B930-4A89-A1CD-6CA2B3D95AED}"/>
              </a:ext>
            </a:extLst>
          </p:cNvPr>
          <p:cNvSpPr txBox="1"/>
          <p:nvPr/>
        </p:nvSpPr>
        <p:spPr>
          <a:xfrm>
            <a:off x="8866135" y="4875044"/>
            <a:ext cx="2880000" cy="553998"/>
          </a:xfrm>
          <a:prstGeom prst="rect">
            <a:avLst/>
          </a:prstGeom>
          <a:noFill/>
        </p:spPr>
        <p:txBody>
          <a:bodyPr vertOverflow="clip" horzOverflow="clip" wrap="square" lIns="0" tIns="0" rIns="0" bIns="0" rtlCol="0" anchor="t">
            <a:spAutoFit/>
          </a:bodyPr>
          <a:lstStyle/>
          <a:p>
            <a:pPr algn="ctr"/>
            <a:r>
              <a:rPr lang="es-CO" b="1" spc="-18" dirty="0">
                <a:solidFill>
                  <a:srgbClr val="313A43">
                    <a:alpha val="100000"/>
                  </a:srgbClr>
                </a:solidFill>
                <a:latin typeface="Futura Std Condensed ExtBd" panose="020B0806020204030204" pitchFamily="34" charset="0"/>
              </a:rPr>
              <a:t>Búsqueda de requisitos no arancelarios</a:t>
            </a:r>
          </a:p>
        </p:txBody>
      </p:sp>
      <p:sp>
        <p:nvSpPr>
          <p:cNvPr id="374" name="Description of a primary heading-2">
            <a:extLst>
              <a:ext uri="{FF2B5EF4-FFF2-40B4-BE49-F238E27FC236}">
                <a16:creationId xmlns:a16="http://schemas.microsoft.com/office/drawing/2014/main" id="{111B4A49-B930-4A89-A1CD-6CA2B3D95AED}"/>
              </a:ext>
            </a:extLst>
          </p:cNvPr>
          <p:cNvSpPr txBox="1"/>
          <p:nvPr/>
        </p:nvSpPr>
        <p:spPr>
          <a:xfrm>
            <a:off x="8900636" y="6047053"/>
            <a:ext cx="2880000" cy="1264705"/>
          </a:xfrm>
          <a:prstGeom prst="rect">
            <a:avLst/>
          </a:prstGeom>
          <a:noFill/>
        </p:spPr>
        <p:txBody>
          <a:bodyPr vertOverflow="clip" horzOverflow="clip" wrap="square" lIns="0" tIns="0" rIns="0" bIns="0" rtlCol="0" anchor="t">
            <a:spAutoFit/>
          </a:bodyPr>
          <a:lstStyle/>
          <a:p>
            <a:pPr algn="ctr">
              <a:lnSpc>
                <a:spcPts val="2541"/>
              </a:lnSpc>
            </a:pPr>
            <a:r>
              <a:rPr lang="es-CO" spc="-33" dirty="0">
                <a:solidFill>
                  <a:srgbClr val="313A43">
                    <a:alpha val="100000"/>
                  </a:srgbClr>
                </a:solidFill>
                <a:latin typeface="Futura Std Book" panose="020B0502020204020303" pitchFamily="34" charset="0"/>
              </a:rPr>
              <a:t>De acuerdo al tipo de análisis que queremos utilizaremos herramientas IA que nos apoyen en la tarea. </a:t>
            </a:r>
          </a:p>
        </p:txBody>
      </p:sp>
      <p:sp>
        <p:nvSpPr>
          <p:cNvPr id="375" name="Primary Heading-3">
            <a:extLst>
              <a:ext uri="{FF2B5EF4-FFF2-40B4-BE49-F238E27FC236}">
                <a16:creationId xmlns:a16="http://schemas.microsoft.com/office/drawing/2014/main" id="{111B4A49-B930-4A89-A1CD-6CA2B3D95AED}"/>
              </a:ext>
            </a:extLst>
          </p:cNvPr>
          <p:cNvSpPr txBox="1"/>
          <p:nvPr/>
        </p:nvSpPr>
        <p:spPr>
          <a:xfrm>
            <a:off x="11834077" y="4875044"/>
            <a:ext cx="2880000" cy="553998"/>
          </a:xfrm>
          <a:prstGeom prst="rect">
            <a:avLst/>
          </a:prstGeom>
          <a:noFill/>
        </p:spPr>
        <p:txBody>
          <a:bodyPr vertOverflow="clip" horzOverflow="clip" wrap="square" lIns="0" tIns="0" rIns="0" bIns="0" rtlCol="0" anchor="t">
            <a:spAutoFit/>
          </a:bodyPr>
          <a:lstStyle/>
          <a:p>
            <a:pPr algn="ctr"/>
            <a:r>
              <a:rPr lang="es-CO" b="1" spc="-18" dirty="0">
                <a:solidFill>
                  <a:srgbClr val="313A43">
                    <a:alpha val="100000"/>
                  </a:srgbClr>
                </a:solidFill>
                <a:latin typeface="Futura Std Condensed ExtBd" panose="020B0806020204030204" pitchFamily="34" charset="0"/>
              </a:rPr>
              <a:t>Búsqueda de cambios en requisitos arancelarios</a:t>
            </a:r>
          </a:p>
        </p:txBody>
      </p:sp>
      <p:sp>
        <p:nvSpPr>
          <p:cNvPr id="376" name="Description of a primary heading-3">
            <a:extLst>
              <a:ext uri="{FF2B5EF4-FFF2-40B4-BE49-F238E27FC236}">
                <a16:creationId xmlns:a16="http://schemas.microsoft.com/office/drawing/2014/main" id="{111B4A49-B930-4A89-A1CD-6CA2B3D95AED}"/>
              </a:ext>
            </a:extLst>
          </p:cNvPr>
          <p:cNvSpPr txBox="1"/>
          <p:nvPr/>
        </p:nvSpPr>
        <p:spPr>
          <a:xfrm>
            <a:off x="11825764" y="6047053"/>
            <a:ext cx="2880000" cy="1264705"/>
          </a:xfrm>
          <a:prstGeom prst="rect">
            <a:avLst/>
          </a:prstGeom>
          <a:noFill/>
        </p:spPr>
        <p:txBody>
          <a:bodyPr vertOverflow="clip" horzOverflow="clip" wrap="square" lIns="0" tIns="0" rIns="0" bIns="0" rtlCol="0" anchor="t">
            <a:spAutoFit/>
          </a:bodyPr>
          <a:lstStyle/>
          <a:p>
            <a:pPr algn="ctr">
              <a:lnSpc>
                <a:spcPts val="2541"/>
              </a:lnSpc>
            </a:pPr>
            <a:r>
              <a:rPr lang="es-CO" spc="-33" dirty="0">
                <a:solidFill>
                  <a:srgbClr val="313A43">
                    <a:alpha val="100000"/>
                  </a:srgbClr>
                </a:solidFill>
                <a:latin typeface="Futura Std Book" panose="020B0502020204020303" pitchFamily="34" charset="0"/>
              </a:rPr>
              <a:t>Buscaremos fuentes en internet para saber el arancel y si existe una decisión de cambio de aranceles. </a:t>
            </a:r>
          </a:p>
        </p:txBody>
      </p:sp>
      <p:sp>
        <p:nvSpPr>
          <p:cNvPr id="377" name="Primary Heading-4">
            <a:extLst>
              <a:ext uri="{FF2B5EF4-FFF2-40B4-BE49-F238E27FC236}">
                <a16:creationId xmlns:a16="http://schemas.microsoft.com/office/drawing/2014/main" id="{111B4A49-B930-4A89-A1CD-6CA2B3D95AED}"/>
              </a:ext>
            </a:extLst>
          </p:cNvPr>
          <p:cNvSpPr txBox="1"/>
          <p:nvPr/>
        </p:nvSpPr>
        <p:spPr>
          <a:xfrm>
            <a:off x="14802018" y="4875044"/>
            <a:ext cx="2880000" cy="1107996"/>
          </a:xfrm>
          <a:prstGeom prst="rect">
            <a:avLst/>
          </a:prstGeom>
          <a:noFill/>
        </p:spPr>
        <p:txBody>
          <a:bodyPr vertOverflow="clip" horzOverflow="clip" wrap="square" lIns="0" tIns="0" rIns="0" bIns="0" rtlCol="0" anchor="t">
            <a:spAutoFit/>
          </a:bodyPr>
          <a:lstStyle/>
          <a:p>
            <a:pPr algn="ctr"/>
            <a:r>
              <a:rPr lang="es-CO" b="1" spc="-18" dirty="0">
                <a:solidFill>
                  <a:srgbClr val="313A43">
                    <a:alpha val="100000"/>
                  </a:srgbClr>
                </a:solidFill>
                <a:latin typeface="Futura Std Condensed ExtBd" panose="020B0806020204030204" pitchFamily="34" charset="0"/>
              </a:rPr>
              <a:t>Elaboración de reporte con los resultados de la búsqueda de fuentes de información</a:t>
            </a:r>
          </a:p>
        </p:txBody>
      </p:sp>
      <p:sp>
        <p:nvSpPr>
          <p:cNvPr id="378" name="Description of a primary heading-4">
            <a:extLst>
              <a:ext uri="{FF2B5EF4-FFF2-40B4-BE49-F238E27FC236}">
                <a16:creationId xmlns:a16="http://schemas.microsoft.com/office/drawing/2014/main" id="{111B4A49-B930-4A89-A1CD-6CA2B3D95AED}"/>
              </a:ext>
            </a:extLst>
          </p:cNvPr>
          <p:cNvSpPr txBox="1"/>
          <p:nvPr/>
        </p:nvSpPr>
        <p:spPr>
          <a:xfrm>
            <a:off x="14750796" y="6047053"/>
            <a:ext cx="2880000" cy="1905906"/>
          </a:xfrm>
          <a:prstGeom prst="rect">
            <a:avLst/>
          </a:prstGeom>
          <a:noFill/>
        </p:spPr>
        <p:txBody>
          <a:bodyPr vertOverflow="clip" horzOverflow="clip" wrap="square" lIns="0" tIns="0" rIns="0" bIns="0" rtlCol="0" anchor="t">
            <a:spAutoFit/>
          </a:bodyPr>
          <a:lstStyle/>
          <a:p>
            <a:pPr algn="ctr">
              <a:lnSpc>
                <a:spcPts val="2541"/>
              </a:lnSpc>
            </a:pPr>
            <a:r>
              <a:rPr lang="es-CO" spc="-33" dirty="0">
                <a:solidFill>
                  <a:srgbClr val="313A43">
                    <a:alpha val="100000"/>
                  </a:srgbClr>
                </a:solidFill>
                <a:latin typeface="Futura Std Book" panose="020B0502020204020303" pitchFamily="34" charset="0"/>
              </a:rPr>
              <a:t>Haremos un reporte que no permita establecer los requisitos arancelarios y no arancelarios para exportar una subpartida arancelaria a un mercado específico.</a:t>
            </a:r>
          </a:p>
        </p:txBody>
      </p:sp>
      <p:sp>
        <p:nvSpPr>
          <p:cNvPr id="379" name="Click here to edit title-474">
            <a:extLst>
              <a:ext uri="{FF2B5EF4-FFF2-40B4-BE49-F238E27FC236}">
                <a16:creationId xmlns:a16="http://schemas.microsoft.com/office/drawing/2014/main" id="{111B4A49-B930-4A89-A1CD-6CA2B3D95AED}"/>
              </a:ext>
            </a:extLst>
          </p:cNvPr>
          <p:cNvSpPr txBox="1"/>
          <p:nvPr/>
        </p:nvSpPr>
        <p:spPr>
          <a:xfrm>
            <a:off x="762000" y="730853"/>
            <a:ext cx="16797338" cy="631007"/>
          </a:xfrm>
          <a:prstGeom prst="rect">
            <a:avLst/>
          </a:prstGeom>
          <a:noFill/>
        </p:spPr>
        <p:txBody>
          <a:bodyPr vertOverflow="clip" horzOverflow="clip" wrap="square" lIns="0" tIns="0" rIns="0" bIns="0" rtlCol="0" anchor="t">
            <a:spAutoFit/>
          </a:bodyPr>
          <a:lstStyle/>
          <a:p>
            <a:pPr algn="l">
              <a:lnSpc>
                <a:spcPts val="5208"/>
              </a:lnSpc>
            </a:pPr>
            <a:r>
              <a:rPr lang="es-CO" sz="4200" spc="-42" dirty="0">
                <a:solidFill>
                  <a:srgbClr val="000000">
                    <a:alpha val="100000"/>
                  </a:srgbClr>
                </a:solidFill>
                <a:latin typeface="Futura Std Condensed ExtBd" panose="020B0806020204030204" pitchFamily="34" charset="0"/>
              </a:rPr>
              <a:t>Flujo del Taller Paso a Paso</a:t>
            </a:r>
          </a:p>
        </p:txBody>
      </p:sp>
    </p:spTree>
    <p:extLst>
      <p:ext uri="{BB962C8B-B14F-4D97-AF65-F5344CB8AC3E}">
        <p14:creationId xmlns:p14="http://schemas.microsoft.com/office/powerpoint/2010/main" val="3648047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1403"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
            <a:alphaModFix/>
          </a:blip>
          <a:stretch/>
        </p:blipFill>
        <p:spPr>
          <a:xfrm>
            <a:off x="0" y="0"/>
            <a:ext cx="18288000" cy="10287000"/>
          </a:xfrm>
          <a:prstGeom prst="rect">
            <a:avLst/>
          </a:prstGeom>
        </p:spPr>
      </p:pic>
      <p:pic>
        <p:nvPicPr>
          <p:cNvPr id="14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1068050" cy="8763000"/>
          </a:xfrm>
          <a:prstGeom prst="rect">
            <a:avLst/>
          </a:prstGeom>
        </p:spPr>
      </p:pic>
      <p:sp>
        <p:nvSpPr>
          <p:cNvPr id="1407" name="Thank You-0">
            <a:extLst>
              <a:ext uri="{FF2B5EF4-FFF2-40B4-BE49-F238E27FC236}">
                <a16:creationId xmlns:a16="http://schemas.microsoft.com/office/drawing/2014/main" id="{111B4A49-B930-4A89-A1CD-6CA2B3D95AED}"/>
              </a:ext>
            </a:extLst>
          </p:cNvPr>
          <p:cNvSpPr txBox="1"/>
          <p:nvPr/>
        </p:nvSpPr>
        <p:spPr>
          <a:xfrm>
            <a:off x="1524000" y="1524000"/>
            <a:ext cx="9577388" cy="2095500"/>
          </a:xfrm>
          <a:prstGeom prst="rect">
            <a:avLst/>
          </a:prstGeom>
          <a:noFill/>
        </p:spPr>
        <p:txBody>
          <a:bodyPr vertOverflow="clip" horzOverflow="clip" wrap="square" lIns="0" tIns="0" rIns="0" bIns="0" rtlCol="0" anchor="t">
            <a:spAutoFit/>
          </a:bodyPr>
          <a:lstStyle/>
          <a:p>
            <a:pPr algn="l">
              <a:lnSpc>
                <a:spcPts val="7920"/>
              </a:lnSpc>
            </a:pPr>
            <a:r>
              <a:rPr lang="en-US" sz="7200" b="1" spc="-72" dirty="0">
                <a:solidFill>
                  <a:srgbClr val="313A43">
                    <a:alpha val="100000"/>
                  </a:srgbClr>
                </a:solidFill>
                <a:latin typeface="Space Grotesk" panose="00000700000000000000" pitchFamily="2" charset="0"/>
              </a:rPr>
              <a:t>Agradecimiento por su participación</a:t>
            </a:r>
          </a:p>
        </p:txBody>
      </p:sp>
      <p:sp>
        <p:nvSpPr>
          <p:cNvPr id="1409"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1524000" y="3727990"/>
            <a:ext cx="9577388" cy="800100"/>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414C58">
                    <a:alpha val="100000"/>
                  </a:srgbClr>
                </a:solidFill>
                <a:latin typeface="Work Sans" panose="00000700000000000000" pitchFamily="2" charset="0"/>
              </a:rPr>
              <a:t>¡Gracias por su participación Para más información, visite nuestro sitio web o envíe un correo electrónico para resolver sus dudas.</a:t>
            </a:r>
          </a:p>
        </p:txBody>
      </p:sp>
    </p:spTree>
    <p:extLst>
      <p:ext uri="{BB962C8B-B14F-4D97-AF65-F5344CB8AC3E}">
        <p14:creationId xmlns:p14="http://schemas.microsoft.com/office/powerpoint/2010/main" val="3648047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3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3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3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pic>
        <p:nvPicPr>
          <p:cNvPr id="3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972425" y="762000"/>
            <a:ext cx="228600" cy="228600"/>
          </a:xfrm>
          <a:prstGeom prst="rect">
            <a:avLst/>
          </a:prstGeom>
        </p:spPr>
      </p:pic>
      <p:pic>
        <p:nvPicPr>
          <p:cNvPr id="39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7972425" y="1143000"/>
            <a:ext cx="228600" cy="228600"/>
          </a:xfrm>
          <a:prstGeom prst="rect">
            <a:avLst/>
          </a:prstGeom>
        </p:spPr>
      </p:pic>
      <p:pic>
        <p:nvPicPr>
          <p:cNvPr id="396" name="Imagen 395">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extLst>
              <a:ext uri="{016D8045-5A18-4441-8AC9-F7C4D4FAB80F}">
                <asvg:svgBlip xmlns="" xmlns:a16="http://schemas.microsoft.com/office/drawing/2014/main" xmlns:a14="http://schemas.microsoft.com/office/drawing/2010/main" xmlns:p14="http://schemas.microsoft.com/office/powerpoint/2010/main" xmlns:asvg="http://schemas.microsoft.com/office/drawing/2016/SVG/main" r:embed="rId82"/>
                <a14:useLocalDpi xmlns="" xmlns:a16="http://schemas.microsoft.com/office/drawing/2014/main" xmlns:asvg="http://schemas.microsoft.com/office/drawing/2016/SVG/main" xmlns:p14="http://schemas.microsoft.com/office/powerpoint/2010/main" xmlns:a14="http://schemas.microsoft.com/office/drawing/2010/main" val="0"/>
              </a:ext>
            </a:extLst>
          </a:blip>
          <a:srcRect/>
          <a:stretch/>
        </p:blipFill>
        <p:spPr>
          <a:xfrm>
            <a:off x="762000" y="762000"/>
            <a:ext cx="6858000" cy="8763000"/>
          </a:xfrm>
          <a:prstGeom prst="rect">
            <a:avLst/>
          </a:prstGeom>
        </p:spPr>
      </p:pic>
      <p:pic>
        <p:nvPicPr>
          <p:cNvPr id="39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3">
            <a:alphaModFix/>
          </a:blip>
          <a:stretch/>
        </p:blipFill>
        <p:spPr>
          <a:xfrm>
            <a:off x="8382000" y="762000"/>
            <a:ext cx="9144000" cy="8763000"/>
          </a:xfrm>
          <a:prstGeom prst="rect">
            <a:avLst/>
          </a:prstGeom>
        </p:spPr>
      </p:pic>
      <p:sp>
        <p:nvSpPr>
          <p:cNvPr id="400" name="-473">
            <a:extLst>
              <a:ext uri="{FF2B5EF4-FFF2-40B4-BE49-F238E27FC236}">
                <a16:creationId xmlns:a16="http://schemas.microsoft.com/office/drawing/2014/main" id="{111B4A49-B930-4A89-A1CD-6CA2B3D95AED}"/>
              </a:ext>
            </a:extLst>
          </p:cNvPr>
          <p:cNvSpPr txBox="1"/>
          <p:nvPr/>
        </p:nvSpPr>
        <p:spPr>
          <a:xfrm>
            <a:off x="9144000" y="3839337"/>
            <a:ext cx="7653338" cy="268984"/>
          </a:xfrm>
          <a:prstGeom prst="rect">
            <a:avLst/>
          </a:prstGeom>
          <a:noFill/>
        </p:spPr>
        <p:txBody>
          <a:bodyPr vertOverflow="clip" horzOverflow="clip" wrap="square" lIns="0" tIns="0" rIns="0" bIns="0" rtlCol="0" anchor="t">
            <a:spAutoFit/>
          </a:bodyPr>
          <a:lstStyle/>
          <a:p>
            <a:pPr algn="l">
              <a:lnSpc>
                <a:spcPts val="2196"/>
              </a:lnSpc>
            </a:pPr>
            <a:r>
              <a:rPr lang="es-CO" sz="1800" dirty="0">
                <a:solidFill>
                  <a:srgbClr val="C7D9DF">
                    <a:alpha val="100000"/>
                  </a:srgbClr>
                </a:solidFill>
                <a:latin typeface="Work Sans" panose="00000700000000000000" pitchFamily="2" charset="0"/>
              </a:rPr>
              <a:t>SECCIÓN 01</a:t>
            </a:r>
          </a:p>
        </p:txBody>
      </p:sp>
      <p:sp>
        <p:nvSpPr>
          <p:cNvPr id="402" name="Awesome Section Break-0">
            <a:extLst>
              <a:ext uri="{FF2B5EF4-FFF2-40B4-BE49-F238E27FC236}">
                <a16:creationId xmlns:a16="http://schemas.microsoft.com/office/drawing/2014/main" id="{111B4A49-B930-4A89-A1CD-6CA2B3D95AED}"/>
              </a:ext>
            </a:extLst>
          </p:cNvPr>
          <p:cNvSpPr txBox="1"/>
          <p:nvPr/>
        </p:nvSpPr>
        <p:spPr>
          <a:xfrm>
            <a:off x="9144000" y="4353687"/>
            <a:ext cx="7653338" cy="809625"/>
          </a:xfrm>
          <a:prstGeom prst="rect">
            <a:avLst/>
          </a:prstGeom>
          <a:noFill/>
        </p:spPr>
        <p:txBody>
          <a:bodyPr vertOverflow="clip" horzOverflow="clip" wrap="square" lIns="0" tIns="0" rIns="0" bIns="0" rtlCol="0" anchor="t">
            <a:spAutoFit/>
          </a:bodyPr>
          <a:lstStyle>
            <a:defPPr>
              <a:defRPr lang="en-US"/>
            </a:defPPr>
            <a:lvl1pPr>
              <a:lnSpc>
                <a:spcPts val="5208"/>
              </a:lnSpc>
              <a:defRPr sz="4200" spc="-42">
                <a:solidFill>
                  <a:srgbClr val="000000">
                    <a:alpha val="100000"/>
                  </a:srgbClr>
                </a:solidFill>
                <a:latin typeface="Futura Std Condensed ExtBd" panose="020B0806020204030204" pitchFamily="34" charset="0"/>
              </a:defRPr>
            </a:lvl1pPr>
          </a:lstStyle>
          <a:p>
            <a:r>
              <a:rPr lang="es-CO" dirty="0"/>
              <a:t>Ejemplo práctico</a:t>
            </a:r>
          </a:p>
        </p:txBody>
      </p:sp>
      <p:sp>
        <p:nvSpPr>
          <p:cNvPr id="404"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9144000" y="5263420"/>
            <a:ext cx="7653338" cy="1190625"/>
          </a:xfrm>
          <a:prstGeom prst="rect">
            <a:avLst/>
          </a:prstGeom>
          <a:noFill/>
        </p:spPr>
        <p:txBody>
          <a:bodyPr vertOverflow="clip" horzOverflow="clip" wrap="square" lIns="0" tIns="0" rIns="0" bIns="0" rtlCol="0" anchor="t">
            <a:spAutoFit/>
          </a:bodyPr>
          <a:lstStyle/>
          <a:p>
            <a:pPr algn="l">
              <a:lnSpc>
                <a:spcPts val="3108"/>
              </a:lnSpc>
            </a:pPr>
            <a:r>
              <a:rPr lang="es-CO" sz="2400" spc="-42" dirty="0">
                <a:solidFill>
                  <a:srgbClr val="414C58">
                    <a:alpha val="100000"/>
                  </a:srgbClr>
                </a:solidFill>
                <a:latin typeface="Futura Std Book" panose="020B0502020204020303" pitchFamily="34" charset="0"/>
              </a:rPr>
              <a:t>Para este caso hare como si fuera una empresa exportadora de juguetes para bebes que quiere exportar la subpartida arancelaria 950300 a Estados Unidos</a:t>
            </a:r>
          </a:p>
        </p:txBody>
      </p:sp>
      <p:pic>
        <p:nvPicPr>
          <p:cNvPr id="2" name="svg">
            <a:extLst>
              <a:ext uri="{FF2B5EF4-FFF2-40B4-BE49-F238E27FC236}">
                <a16:creationId xmlns:a16="http://schemas.microsoft.com/office/drawing/2014/main" id="{5601673F-091A-8299-C8B9-B81DD56AE929}"/>
              </a:ext>
            </a:extLst>
          </p:cNvPr>
          <p:cNvPicPr>
            <a:picLocks noChangeAspect="1"/>
          </p:cNvPicPr>
          <p:nvPr/>
        </p:nvPicPr>
        <p:blipFill rotWithShape="1">
          <a:blip r:embed="rId84">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l="165" t="-3017" r="79989" b="3017"/>
          <a:stretch/>
        </p:blipFill>
        <p:spPr>
          <a:xfrm>
            <a:off x="14193252" y="947487"/>
            <a:ext cx="2903621" cy="226695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4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4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13906652" y="0"/>
            <a:ext cx="4381351" cy="3486745"/>
          </a:xfrm>
          <a:prstGeom prst="rect">
            <a:avLst/>
          </a:prstGeom>
        </p:spPr>
      </p:pic>
      <p:pic>
        <p:nvPicPr>
          <p:cNvPr id="4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8915876"/>
            <a:ext cx="228600" cy="228600"/>
          </a:xfrm>
          <a:prstGeom prst="rect">
            <a:avLst/>
          </a:prstGeom>
        </p:spPr>
      </p:pic>
      <p:pic>
        <p:nvPicPr>
          <p:cNvPr id="4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7659350" y="9297543"/>
            <a:ext cx="228600" cy="228600"/>
          </a:xfrm>
          <a:prstGeom prst="rect">
            <a:avLst/>
          </a:prstGeom>
        </p:spPr>
      </p:pic>
      <p:pic>
        <p:nvPicPr>
          <p:cNvPr id="4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8077200" y="762000"/>
            <a:ext cx="9448800" cy="8763000"/>
          </a:xfrm>
          <a:prstGeom prst="rect">
            <a:avLst/>
          </a:prstGeom>
        </p:spPr>
      </p:pic>
      <p:pic>
        <p:nvPicPr>
          <p:cNvPr id="4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8844858" y="2247305"/>
            <a:ext cx="7878661" cy="476250"/>
          </a:xfrm>
          <a:prstGeom prst="rect">
            <a:avLst/>
          </a:prstGeom>
        </p:spPr>
      </p:pic>
      <p:sp>
        <p:nvSpPr>
          <p:cNvPr id="421" name="text-0,0">
            <a:extLst>
              <a:ext uri="{FF2B5EF4-FFF2-40B4-BE49-F238E27FC236}">
                <a16:creationId xmlns:a16="http://schemas.microsoft.com/office/drawing/2014/main" id="{111B4A49-B930-4A89-A1CD-6CA2B3D95AED}"/>
              </a:ext>
            </a:extLst>
          </p:cNvPr>
          <p:cNvSpPr txBox="1"/>
          <p:nvPr/>
        </p:nvSpPr>
        <p:spPr>
          <a:xfrm>
            <a:off x="8903363" y="2356545"/>
            <a:ext cx="1513978" cy="241669"/>
          </a:xfrm>
          <a:prstGeom prst="rect">
            <a:avLst/>
          </a:prstGeom>
          <a:noFill/>
        </p:spPr>
        <p:txBody>
          <a:bodyPr vertOverflow="clip" horzOverflow="clip" wrap="square" lIns="0" tIns="0" rIns="0" bIns="0" rtlCol="0" anchor="t">
            <a:spAutoFit/>
          </a:bodyPr>
          <a:lstStyle/>
          <a:p>
            <a:pPr algn="ctr">
              <a:lnSpc>
                <a:spcPts val="1971"/>
              </a:lnSpc>
            </a:pPr>
            <a:r>
              <a:rPr lang="en-US" sz="1400" b="1" spc="-14" dirty="0">
                <a:solidFill>
                  <a:srgbClr val="000000">
                    <a:alpha val="100000"/>
                  </a:srgbClr>
                </a:solidFill>
                <a:latin typeface="Space Grotesk" panose="00000700000000000000" pitchFamily="2" charset="0"/>
              </a:rPr>
              <a:t>Herramienta</a:t>
            </a:r>
          </a:p>
        </p:txBody>
      </p:sp>
      <p:sp>
        <p:nvSpPr>
          <p:cNvPr id="425" name="text-0,1">
            <a:extLst>
              <a:ext uri="{FF2B5EF4-FFF2-40B4-BE49-F238E27FC236}">
                <a16:creationId xmlns:a16="http://schemas.microsoft.com/office/drawing/2014/main" id="{111B4A49-B930-4A89-A1CD-6CA2B3D95AED}"/>
              </a:ext>
            </a:extLst>
          </p:cNvPr>
          <p:cNvSpPr txBox="1"/>
          <p:nvPr/>
        </p:nvSpPr>
        <p:spPr>
          <a:xfrm>
            <a:off x="10530081" y="2384067"/>
            <a:ext cx="1800000" cy="222433"/>
          </a:xfrm>
          <a:prstGeom prst="rect">
            <a:avLst/>
          </a:prstGeom>
          <a:noFill/>
        </p:spPr>
        <p:txBody>
          <a:bodyPr vertOverflow="clip" horzOverflow="clip" wrap="square" lIns="0" tIns="0" rIns="0" bIns="0" rtlCol="0" anchor="t">
            <a:spAutoFit/>
          </a:bodyPr>
          <a:lstStyle/>
          <a:p>
            <a:pPr algn="ctr">
              <a:lnSpc>
                <a:spcPts val="1752"/>
              </a:lnSpc>
            </a:pPr>
            <a:r>
              <a:rPr lang="en-US" sz="1400" b="1" spc="-12" dirty="0">
                <a:solidFill>
                  <a:srgbClr val="000000">
                    <a:alpha val="100000"/>
                  </a:srgbClr>
                </a:solidFill>
                <a:latin typeface="Space Grotesk" panose="00000700000000000000" pitchFamily="2" charset="0"/>
              </a:rPr>
              <a:t>Tipo de búsqueda</a:t>
            </a:r>
          </a:p>
        </p:txBody>
      </p:sp>
      <p:sp>
        <p:nvSpPr>
          <p:cNvPr id="429" name="text-0,2">
            <a:extLst>
              <a:ext uri="{FF2B5EF4-FFF2-40B4-BE49-F238E27FC236}">
                <a16:creationId xmlns:a16="http://schemas.microsoft.com/office/drawing/2014/main" id="{111B4A49-B930-4A89-A1CD-6CA2B3D95AED}"/>
              </a:ext>
            </a:extLst>
          </p:cNvPr>
          <p:cNvSpPr txBox="1"/>
          <p:nvPr/>
        </p:nvSpPr>
        <p:spPr>
          <a:xfrm>
            <a:off x="12613153" y="2380983"/>
            <a:ext cx="1800000" cy="222433"/>
          </a:xfrm>
          <a:prstGeom prst="rect">
            <a:avLst/>
          </a:prstGeom>
          <a:noFill/>
        </p:spPr>
        <p:txBody>
          <a:bodyPr vertOverflow="clip" horzOverflow="clip" wrap="square" lIns="0" tIns="0" rIns="0" bIns="0" rtlCol="0" anchor="t">
            <a:spAutoFit/>
          </a:bodyPr>
          <a:lstStyle/>
          <a:p>
            <a:pPr algn="ctr">
              <a:lnSpc>
                <a:spcPts val="1752"/>
              </a:lnSpc>
            </a:pPr>
            <a:r>
              <a:rPr lang="en-US" sz="1400" b="1" spc="-12" dirty="0">
                <a:solidFill>
                  <a:srgbClr val="000000">
                    <a:alpha val="100000"/>
                  </a:srgbClr>
                </a:solidFill>
                <a:latin typeface="Space Grotesk" panose="00000700000000000000" pitchFamily="2" charset="0"/>
              </a:rPr>
              <a:t>¿</a:t>
            </a:r>
            <a:r>
              <a:rPr lang="en-US" sz="1400" b="1" spc="-12" dirty="0" err="1">
                <a:solidFill>
                  <a:srgbClr val="000000">
                    <a:alpha val="100000"/>
                  </a:srgbClr>
                </a:solidFill>
                <a:latin typeface="Space Grotesk" panose="00000700000000000000" pitchFamily="2" charset="0"/>
              </a:rPr>
              <a:t>Gratuita</a:t>
            </a:r>
            <a:r>
              <a:rPr lang="en-US" sz="1400" b="1" spc="-12" dirty="0">
                <a:solidFill>
                  <a:srgbClr val="000000">
                    <a:alpha val="100000"/>
                  </a:srgbClr>
                </a:solidFill>
                <a:latin typeface="Space Grotesk" panose="00000700000000000000" pitchFamily="2" charset="0"/>
              </a:rPr>
              <a:t>?</a:t>
            </a:r>
          </a:p>
        </p:txBody>
      </p:sp>
      <p:sp>
        <p:nvSpPr>
          <p:cNvPr id="433" name="text-0,3">
            <a:extLst>
              <a:ext uri="{FF2B5EF4-FFF2-40B4-BE49-F238E27FC236}">
                <a16:creationId xmlns:a16="http://schemas.microsoft.com/office/drawing/2014/main" id="{111B4A49-B930-4A89-A1CD-6CA2B3D95AED}"/>
              </a:ext>
            </a:extLst>
          </p:cNvPr>
          <p:cNvSpPr txBox="1"/>
          <p:nvPr/>
        </p:nvSpPr>
        <p:spPr>
          <a:xfrm>
            <a:off x="14696226" y="2384067"/>
            <a:ext cx="1800000" cy="222433"/>
          </a:xfrm>
          <a:prstGeom prst="rect">
            <a:avLst/>
          </a:prstGeom>
          <a:noFill/>
        </p:spPr>
        <p:txBody>
          <a:bodyPr vertOverflow="clip" horzOverflow="clip" wrap="square" lIns="0" tIns="0" rIns="0" bIns="0" rtlCol="0" anchor="t">
            <a:spAutoFit/>
          </a:bodyPr>
          <a:lstStyle/>
          <a:p>
            <a:pPr algn="ctr">
              <a:lnSpc>
                <a:spcPts val="1752"/>
              </a:lnSpc>
            </a:pPr>
            <a:r>
              <a:rPr lang="en-US" sz="1400" b="1" spc="-12" dirty="0">
                <a:solidFill>
                  <a:srgbClr val="000000">
                    <a:alpha val="100000"/>
                  </a:srgbClr>
                </a:solidFill>
                <a:latin typeface="Space Grotesk" panose="00000700000000000000" pitchFamily="2" charset="0"/>
              </a:rPr>
              <a:t>Detalles clave</a:t>
            </a:r>
          </a:p>
        </p:txBody>
      </p:sp>
      <p:pic>
        <p:nvPicPr>
          <p:cNvPr id="4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8848725" y="2723555"/>
            <a:ext cx="1628775" cy="5278807"/>
          </a:xfrm>
          <a:prstGeom prst="rect">
            <a:avLst/>
          </a:prstGeom>
          <a:ln>
            <a:solidFill>
              <a:srgbClr val="F5F7F8"/>
            </a:solidFill>
          </a:ln>
        </p:spPr>
      </p:pic>
      <p:sp>
        <p:nvSpPr>
          <p:cNvPr id="437" name="Label-1,0">
            <a:extLst>
              <a:ext uri="{FF2B5EF4-FFF2-40B4-BE49-F238E27FC236}">
                <a16:creationId xmlns:a16="http://schemas.microsoft.com/office/drawing/2014/main" id="{111B4A49-B930-4A89-A1CD-6CA2B3D95AED}"/>
              </a:ext>
            </a:extLst>
          </p:cNvPr>
          <p:cNvSpPr txBox="1"/>
          <p:nvPr/>
        </p:nvSpPr>
        <p:spPr>
          <a:xfrm>
            <a:off x="8963025" y="3013138"/>
            <a:ext cx="1433512" cy="269817"/>
          </a:xfrm>
          <a:prstGeom prst="rect">
            <a:avLst/>
          </a:prstGeom>
          <a:noFill/>
        </p:spPr>
        <p:txBody>
          <a:bodyPr vertOverflow="clip" horzOverflow="clip" wrap="square" lIns="0" tIns="0" rIns="0" bIns="0" rtlCol="0" anchor="t">
            <a:spAutoFit/>
          </a:bodyPr>
          <a:lstStyle/>
          <a:p>
            <a:pPr algn="ctr">
              <a:lnSpc>
                <a:spcPts val="2265"/>
              </a:lnSpc>
            </a:pPr>
            <a:r>
              <a:rPr lang="en-US" sz="1400" spc="-30" dirty="0">
                <a:solidFill>
                  <a:srgbClr val="000000">
                    <a:alpha val="100000"/>
                  </a:srgbClr>
                </a:solidFill>
                <a:latin typeface="Futura Std Book" panose="020B0502020204020303" pitchFamily="34" charset="0"/>
              </a:rPr>
              <a:t>Chat Bing (Copilot)</a:t>
            </a:r>
          </a:p>
        </p:txBody>
      </p:sp>
      <p:pic>
        <p:nvPicPr>
          <p:cNvPr id="4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10481367" y="2726234"/>
            <a:ext cx="1819275" cy="1152525"/>
          </a:xfrm>
          <a:prstGeom prst="rect">
            <a:avLst/>
          </a:prstGeom>
        </p:spPr>
      </p:pic>
      <p:pic>
        <p:nvPicPr>
          <p:cNvPr id="44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2297813" y="2726234"/>
            <a:ext cx="1438275" cy="1152525"/>
          </a:xfrm>
          <a:prstGeom prst="rect">
            <a:avLst/>
          </a:prstGeom>
        </p:spPr>
      </p:pic>
      <p:pic>
        <p:nvPicPr>
          <p:cNvPr id="4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
            <a:alphaModFix/>
          </a:blip>
          <a:stretch/>
        </p:blipFill>
        <p:spPr>
          <a:xfrm>
            <a:off x="13732669" y="2726234"/>
            <a:ext cx="2990850" cy="1152525"/>
          </a:xfrm>
          <a:prstGeom prst="rect">
            <a:avLst/>
          </a:prstGeom>
        </p:spPr>
      </p:pic>
      <p:sp>
        <p:nvSpPr>
          <p:cNvPr id="449" name="Label-2,0">
            <a:extLst>
              <a:ext uri="{FF2B5EF4-FFF2-40B4-BE49-F238E27FC236}">
                <a16:creationId xmlns:a16="http://schemas.microsoft.com/office/drawing/2014/main" id="{111B4A49-B930-4A89-A1CD-6CA2B3D95AED}"/>
              </a:ext>
            </a:extLst>
          </p:cNvPr>
          <p:cNvSpPr txBox="1"/>
          <p:nvPr/>
        </p:nvSpPr>
        <p:spPr>
          <a:xfrm>
            <a:off x="8963025" y="4018407"/>
            <a:ext cx="1433512" cy="568232"/>
          </a:xfrm>
          <a:prstGeom prst="rect">
            <a:avLst/>
          </a:prstGeom>
          <a:noFill/>
        </p:spPr>
        <p:txBody>
          <a:bodyPr vertOverflow="clip" horzOverflow="clip" wrap="square" lIns="0" tIns="0" rIns="0" bIns="0" rtlCol="0" anchor="t">
            <a:spAutoFit/>
          </a:bodyPr>
          <a:lstStyle/>
          <a:p>
            <a:pPr algn="ctr">
              <a:lnSpc>
                <a:spcPts val="2265"/>
              </a:lnSpc>
            </a:pPr>
            <a:r>
              <a:rPr lang="en-US" sz="1400" spc="-30" dirty="0">
                <a:solidFill>
                  <a:srgbClr val="000000">
                    <a:alpha val="100000"/>
                  </a:srgbClr>
                </a:solidFill>
                <a:latin typeface="Futura Std Book" panose="020B0502020204020303" pitchFamily="34" charset="0"/>
              </a:rPr>
              <a:t>ChatGPT con navegación web</a:t>
            </a:r>
          </a:p>
        </p:txBody>
      </p:sp>
      <p:pic>
        <p:nvPicPr>
          <p:cNvPr id="45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
            <a:alphaModFix/>
          </a:blip>
          <a:stretch/>
        </p:blipFill>
        <p:spPr>
          <a:xfrm>
            <a:off x="10481367" y="3875038"/>
            <a:ext cx="1819275" cy="1152525"/>
          </a:xfrm>
          <a:prstGeom prst="rect">
            <a:avLst/>
          </a:prstGeom>
        </p:spPr>
      </p:pic>
      <p:pic>
        <p:nvPicPr>
          <p:cNvPr id="4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
            <a:alphaModFix/>
          </a:blip>
          <a:stretch/>
        </p:blipFill>
        <p:spPr>
          <a:xfrm>
            <a:off x="12297813" y="3875038"/>
            <a:ext cx="1438275" cy="1152525"/>
          </a:xfrm>
          <a:prstGeom prst="rect">
            <a:avLst/>
          </a:prstGeom>
        </p:spPr>
      </p:pic>
      <p:pic>
        <p:nvPicPr>
          <p:cNvPr id="4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
            <a:alphaModFix/>
          </a:blip>
          <a:stretch/>
        </p:blipFill>
        <p:spPr>
          <a:xfrm>
            <a:off x="13732669" y="3875038"/>
            <a:ext cx="2990850" cy="1152525"/>
          </a:xfrm>
          <a:prstGeom prst="rect">
            <a:avLst/>
          </a:prstGeom>
        </p:spPr>
      </p:pic>
      <p:sp>
        <p:nvSpPr>
          <p:cNvPr id="461" name="Label-3,0">
            <a:extLst>
              <a:ext uri="{FF2B5EF4-FFF2-40B4-BE49-F238E27FC236}">
                <a16:creationId xmlns:a16="http://schemas.microsoft.com/office/drawing/2014/main" id="{111B4A49-B930-4A89-A1CD-6CA2B3D95AED}"/>
              </a:ext>
            </a:extLst>
          </p:cNvPr>
          <p:cNvSpPr txBox="1"/>
          <p:nvPr/>
        </p:nvSpPr>
        <p:spPr>
          <a:xfrm>
            <a:off x="8963025" y="5354098"/>
            <a:ext cx="1433512" cy="239233"/>
          </a:xfrm>
          <a:prstGeom prst="rect">
            <a:avLst/>
          </a:prstGeom>
          <a:noFill/>
        </p:spPr>
        <p:txBody>
          <a:bodyPr vertOverflow="clip" horzOverflow="clip" wrap="square" lIns="0" tIns="0" rIns="0" bIns="0" rtlCol="0" anchor="t">
            <a:spAutoFit/>
          </a:bodyPr>
          <a:lstStyle/>
          <a:p>
            <a:pPr algn="ctr">
              <a:lnSpc>
                <a:spcPts val="2038"/>
              </a:lnSpc>
            </a:pPr>
            <a:r>
              <a:rPr lang="en-US" sz="1400" spc="-27" dirty="0">
                <a:solidFill>
                  <a:srgbClr val="000000">
                    <a:alpha val="100000"/>
                  </a:srgbClr>
                </a:solidFill>
                <a:latin typeface="Futura Std Book" panose="020B0502020204020303" pitchFamily="34" charset="0"/>
              </a:rPr>
              <a:t>Perplexity AI</a:t>
            </a:r>
          </a:p>
        </p:txBody>
      </p:sp>
      <p:pic>
        <p:nvPicPr>
          <p:cNvPr id="4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5">
            <a:alphaModFix/>
          </a:blip>
          <a:stretch/>
        </p:blipFill>
        <p:spPr>
          <a:xfrm>
            <a:off x="10481367" y="5024140"/>
            <a:ext cx="1819275" cy="914400"/>
          </a:xfrm>
          <a:prstGeom prst="rect">
            <a:avLst/>
          </a:prstGeom>
        </p:spPr>
      </p:pic>
      <p:pic>
        <p:nvPicPr>
          <p:cNvPr id="46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
            <a:alphaModFix/>
          </a:blip>
          <a:stretch/>
        </p:blipFill>
        <p:spPr>
          <a:xfrm>
            <a:off x="12297813" y="5024140"/>
            <a:ext cx="1438275" cy="914400"/>
          </a:xfrm>
          <a:prstGeom prst="rect">
            <a:avLst/>
          </a:prstGeom>
        </p:spPr>
      </p:pic>
      <p:pic>
        <p:nvPicPr>
          <p:cNvPr id="4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7">
            <a:alphaModFix/>
          </a:blip>
          <a:stretch/>
        </p:blipFill>
        <p:spPr>
          <a:xfrm>
            <a:off x="13732669" y="5024140"/>
            <a:ext cx="2990850" cy="914400"/>
          </a:xfrm>
          <a:prstGeom prst="rect">
            <a:avLst/>
          </a:prstGeom>
        </p:spPr>
      </p:pic>
      <p:sp>
        <p:nvSpPr>
          <p:cNvPr id="471" name="Label-4,0">
            <a:extLst>
              <a:ext uri="{FF2B5EF4-FFF2-40B4-BE49-F238E27FC236}">
                <a16:creationId xmlns:a16="http://schemas.microsoft.com/office/drawing/2014/main" id="{111B4A49-B930-4A89-A1CD-6CA2B3D95AED}"/>
              </a:ext>
            </a:extLst>
          </p:cNvPr>
          <p:cNvSpPr txBox="1"/>
          <p:nvPr/>
        </p:nvSpPr>
        <p:spPr>
          <a:xfrm>
            <a:off x="8963025" y="6272974"/>
            <a:ext cx="1433512" cy="239233"/>
          </a:xfrm>
          <a:prstGeom prst="rect">
            <a:avLst/>
          </a:prstGeom>
          <a:noFill/>
        </p:spPr>
        <p:txBody>
          <a:bodyPr vertOverflow="clip" horzOverflow="clip" wrap="square" lIns="0" tIns="0" rIns="0" bIns="0" rtlCol="0" anchor="t">
            <a:spAutoFit/>
          </a:bodyPr>
          <a:lstStyle/>
          <a:p>
            <a:pPr algn="ctr">
              <a:lnSpc>
                <a:spcPts val="2038"/>
              </a:lnSpc>
            </a:pPr>
            <a:r>
              <a:rPr lang="en-US" sz="1400" spc="-27" dirty="0">
                <a:solidFill>
                  <a:srgbClr val="000000">
                    <a:alpha val="100000"/>
                  </a:srgbClr>
                </a:solidFill>
                <a:latin typeface="Futura Std Book" panose="020B0502020204020303" pitchFamily="34" charset="0"/>
              </a:rPr>
              <a:t>Gemini</a:t>
            </a:r>
          </a:p>
        </p:txBody>
      </p:sp>
      <p:pic>
        <p:nvPicPr>
          <p:cNvPr id="4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8">
            <a:alphaModFix/>
          </a:blip>
          <a:stretch/>
        </p:blipFill>
        <p:spPr>
          <a:xfrm>
            <a:off x="10481367" y="5943005"/>
            <a:ext cx="1819275" cy="914400"/>
          </a:xfrm>
          <a:prstGeom prst="rect">
            <a:avLst/>
          </a:prstGeom>
        </p:spPr>
      </p:pic>
      <p:pic>
        <p:nvPicPr>
          <p:cNvPr id="47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
            <a:alphaModFix/>
          </a:blip>
          <a:stretch/>
        </p:blipFill>
        <p:spPr>
          <a:xfrm>
            <a:off x="12297813" y="5943005"/>
            <a:ext cx="1438275" cy="914400"/>
          </a:xfrm>
          <a:prstGeom prst="rect">
            <a:avLst/>
          </a:prstGeom>
        </p:spPr>
      </p:pic>
      <p:pic>
        <p:nvPicPr>
          <p:cNvPr id="4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
            <a:alphaModFix/>
          </a:blip>
          <a:stretch/>
        </p:blipFill>
        <p:spPr>
          <a:xfrm>
            <a:off x="13732669" y="5943005"/>
            <a:ext cx="2990850" cy="914400"/>
          </a:xfrm>
          <a:prstGeom prst="rect">
            <a:avLst/>
          </a:prstGeom>
        </p:spPr>
      </p:pic>
      <p:sp>
        <p:nvSpPr>
          <p:cNvPr id="485" name="Label-5,0">
            <a:extLst>
              <a:ext uri="{FF2B5EF4-FFF2-40B4-BE49-F238E27FC236}">
                <a16:creationId xmlns:a16="http://schemas.microsoft.com/office/drawing/2014/main" id="{111B4A49-B930-4A89-A1CD-6CA2B3D95AED}"/>
              </a:ext>
            </a:extLst>
          </p:cNvPr>
          <p:cNvSpPr txBox="1"/>
          <p:nvPr/>
        </p:nvSpPr>
        <p:spPr>
          <a:xfrm>
            <a:off x="9385744" y="7306818"/>
            <a:ext cx="595312" cy="239233"/>
          </a:xfrm>
          <a:prstGeom prst="rect">
            <a:avLst/>
          </a:prstGeom>
          <a:noFill/>
        </p:spPr>
        <p:txBody>
          <a:bodyPr vertOverflow="clip" horzOverflow="clip" wrap="square" lIns="0" tIns="0" rIns="0" bIns="0" rtlCol="0" anchor="t">
            <a:spAutoFit/>
          </a:bodyPr>
          <a:lstStyle/>
          <a:p>
            <a:pPr algn="ctr">
              <a:lnSpc>
                <a:spcPts val="2038"/>
              </a:lnSpc>
            </a:pPr>
            <a:r>
              <a:rPr lang="en-US" sz="1400" spc="-27" dirty="0">
                <a:solidFill>
                  <a:srgbClr val="000000">
                    <a:alpha val="100000"/>
                  </a:srgbClr>
                </a:solidFill>
                <a:latin typeface="Futura Std Book" panose="020B0502020204020303" pitchFamily="34" charset="0"/>
              </a:rPr>
              <a:t>Claude</a:t>
            </a:r>
          </a:p>
        </p:txBody>
      </p:sp>
      <p:pic>
        <p:nvPicPr>
          <p:cNvPr id="4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10481500" y="6861905"/>
            <a:ext cx="1819275" cy="1152525"/>
          </a:xfrm>
          <a:prstGeom prst="rect">
            <a:avLst/>
          </a:prstGeom>
        </p:spPr>
      </p:pic>
      <p:pic>
        <p:nvPicPr>
          <p:cNvPr id="4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
            <a:alphaModFix/>
          </a:blip>
          <a:stretch/>
        </p:blipFill>
        <p:spPr>
          <a:xfrm>
            <a:off x="12297918" y="6861905"/>
            <a:ext cx="1438275" cy="1152525"/>
          </a:xfrm>
          <a:prstGeom prst="rect">
            <a:avLst/>
          </a:prstGeom>
        </p:spPr>
      </p:pic>
      <p:pic>
        <p:nvPicPr>
          <p:cNvPr id="4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
            <a:alphaModFix/>
          </a:blip>
          <a:stretch/>
        </p:blipFill>
        <p:spPr>
          <a:xfrm>
            <a:off x="13732669" y="6861869"/>
            <a:ext cx="2990850" cy="1152525"/>
          </a:xfrm>
          <a:prstGeom prst="rect">
            <a:avLst/>
          </a:prstGeom>
        </p:spPr>
      </p:pic>
      <p:sp>
        <p:nvSpPr>
          <p:cNvPr id="495" name="Click here to edit title-452">
            <a:extLst>
              <a:ext uri="{FF2B5EF4-FFF2-40B4-BE49-F238E27FC236}">
                <a16:creationId xmlns:a16="http://schemas.microsoft.com/office/drawing/2014/main" id="{111B4A49-B930-4A89-A1CD-6CA2B3D95AED}"/>
              </a:ext>
            </a:extLst>
          </p:cNvPr>
          <p:cNvSpPr txBox="1"/>
          <p:nvPr/>
        </p:nvSpPr>
        <p:spPr>
          <a:xfrm>
            <a:off x="800100" y="2592991"/>
            <a:ext cx="65103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00000">
                    <a:alpha val="100000"/>
                  </a:srgbClr>
                </a:solidFill>
                <a:latin typeface="Space Grotesk" panose="00000700000000000000" pitchFamily="2" charset="0"/>
              </a:rPr>
              <a:t>Herramientas de IA con búsqueda en internet</a:t>
            </a:r>
          </a:p>
        </p:txBody>
      </p:sp>
      <p:sp>
        <p:nvSpPr>
          <p:cNvPr id="497" name="Click here to edit subtitle-477">
            <a:extLst>
              <a:ext uri="{FF2B5EF4-FFF2-40B4-BE49-F238E27FC236}">
                <a16:creationId xmlns:a16="http://schemas.microsoft.com/office/drawing/2014/main" id="{111B4A49-B930-4A89-A1CD-6CA2B3D95AED}"/>
              </a:ext>
            </a:extLst>
          </p:cNvPr>
          <p:cNvSpPr txBox="1"/>
          <p:nvPr/>
        </p:nvSpPr>
        <p:spPr>
          <a:xfrm>
            <a:off x="800100" y="4038600"/>
            <a:ext cx="6510338" cy="3562350"/>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000000">
                    <a:alpha val="100000"/>
                  </a:srgbClr>
                </a:solidFill>
                <a:latin typeface="Work Sans" panose="00000700000000000000" pitchFamily="2" charset="0"/>
              </a:rPr>
              <a:t>Permiten automatizar la búsqueda, extracción y análisis de requisitos no arancelarios desde fuentes oficiales y documentos técnicos.Gracias al procesamiento de lenguaje natural (NLP), la IA interpreta normativas complejas y resume los requisitos clave de forma clara y estructurada, agilizando un proceso que antes era manual y disperso.</a:t>
            </a:r>
          </a:p>
        </p:txBody>
      </p:sp>
      <p:graphicFrame>
        <p:nvGraphicFramePr>
          <p:cNvPr id="2" name="Tabla 1">
            <a:extLst>
              <a:ext uri="{FF2B5EF4-FFF2-40B4-BE49-F238E27FC236}">
                <a16:creationId xmlns:a16="http://schemas.microsoft.com/office/drawing/2014/main" id="{CD237727-727D-9FA1-5E44-A24F712EE05C}"/>
              </a:ext>
            </a:extLst>
          </p:cNvPr>
          <p:cNvGraphicFramePr>
            <a:graphicFrameLocks noGrp="1"/>
          </p:cNvGraphicFramePr>
          <p:nvPr>
            <p:extLst>
              <p:ext uri="{D42A27DB-BD31-4B8C-83A1-F6EECF244321}">
                <p14:modId xmlns:p14="http://schemas.microsoft.com/office/powerpoint/2010/main" val="554143018"/>
              </p:ext>
            </p:extLst>
          </p:nvPr>
        </p:nvGraphicFramePr>
        <p:xfrm>
          <a:off x="10591800" y="2850699"/>
          <a:ext cx="6023811" cy="5052237"/>
        </p:xfrm>
        <a:graphic>
          <a:graphicData uri="http://schemas.openxmlformats.org/drawingml/2006/table">
            <a:tbl>
              <a:tblPr>
                <a:tableStyleId>{5C22544A-7EE6-4342-B048-85BDC9FD1C3A}</a:tableStyleId>
              </a:tblPr>
              <a:tblGrid>
                <a:gridCol w="1680411">
                  <a:extLst>
                    <a:ext uri="{9D8B030D-6E8A-4147-A177-3AD203B41FA5}">
                      <a16:colId xmlns:a16="http://schemas.microsoft.com/office/drawing/2014/main" val="1289004004"/>
                    </a:ext>
                  </a:extLst>
                </a:gridCol>
                <a:gridCol w="1756610">
                  <a:extLst>
                    <a:ext uri="{9D8B030D-6E8A-4147-A177-3AD203B41FA5}">
                      <a16:colId xmlns:a16="http://schemas.microsoft.com/office/drawing/2014/main" val="219522676"/>
                    </a:ext>
                  </a:extLst>
                </a:gridCol>
                <a:gridCol w="2586790">
                  <a:extLst>
                    <a:ext uri="{9D8B030D-6E8A-4147-A177-3AD203B41FA5}">
                      <a16:colId xmlns:a16="http://schemas.microsoft.com/office/drawing/2014/main" val="322755515"/>
                    </a:ext>
                  </a:extLst>
                </a:gridCol>
              </a:tblGrid>
              <a:tr h="962331">
                <a:tc>
                  <a:txBody>
                    <a:bodyPr/>
                    <a:lstStyle/>
                    <a:p>
                      <a:pPr algn="l" fontAlgn="ctr"/>
                      <a:r>
                        <a:rPr lang="es-CO" sz="1400" u="none" strike="noStrike" dirty="0">
                          <a:effectLst/>
                          <a:latin typeface="Futura Std Book" panose="020B0502020204020303" pitchFamily="34" charset="0"/>
                        </a:rPr>
                        <a:t>Web en tiempo real (Bing </a:t>
                      </a:r>
                      <a:r>
                        <a:rPr lang="es-CO" sz="1400" u="none" strike="noStrike" dirty="0" err="1">
                          <a:effectLst/>
                          <a:latin typeface="Futura Std Book" panose="020B0502020204020303" pitchFamily="34" charset="0"/>
                        </a:rPr>
                        <a:t>Search</a:t>
                      </a:r>
                      <a:r>
                        <a:rPr lang="es-CO" sz="1400" u="none" strike="noStrike" dirty="0">
                          <a:effectLst/>
                          <a:latin typeface="Futura Std Book" panose="020B0502020204020303" pitchFamily="34" charset="0"/>
                        </a:rPr>
                        <a:t> + GPT-4)</a:t>
                      </a:r>
                      <a:endParaRPr lang="es-CO"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ctr" fontAlgn="ctr"/>
                      <a:r>
                        <a:rPr lang="es-CO" sz="1400" u="none" strike="noStrike" dirty="0">
                          <a:effectLst/>
                          <a:latin typeface="Futura Std Book" panose="020B0502020204020303" pitchFamily="34" charset="0"/>
                        </a:rPr>
                        <a:t>Sí</a:t>
                      </a:r>
                      <a:endParaRPr lang="es-CO"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s-ES" sz="1400" u="none" strike="noStrike">
                          <a:effectLst/>
                          <a:latin typeface="Futura Std Book" panose="020B0502020204020303" pitchFamily="34" charset="0"/>
                        </a:rPr>
                        <a:t>Integrado con navegador Edge. Responde con enlaces, imágenes y resúmenes; ideal para búsqueda directa.</a:t>
                      </a:r>
                      <a:endParaRPr lang="es-ES" sz="1400" b="0" i="0" u="none" strike="noStrike">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extLst>
                  <a:ext uri="{0D108BD9-81ED-4DB2-BD59-A6C34878D82A}">
                    <a16:rowId xmlns:a16="http://schemas.microsoft.com/office/drawing/2014/main" val="3987422991"/>
                  </a:ext>
                </a:extLst>
              </a:tr>
              <a:tr h="962331">
                <a:tc>
                  <a:txBody>
                    <a:bodyPr/>
                    <a:lstStyle/>
                    <a:p>
                      <a:pPr algn="l" fontAlgn="ctr"/>
                      <a:r>
                        <a:rPr lang="es-ES" sz="1400" u="none" strike="noStrike">
                          <a:effectLst/>
                          <a:latin typeface="Futura Std Book" panose="020B0502020204020303" pitchFamily="34" charset="0"/>
                        </a:rPr>
                        <a:t>Web en tiempo real con GPT-4o</a:t>
                      </a:r>
                      <a:endParaRPr lang="es-ES" sz="1400" b="0" i="0" u="none" strike="noStrike">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ctr" fontAlgn="ctr"/>
                      <a:r>
                        <a:rPr lang="es-CO" sz="1400" u="none" strike="noStrike" dirty="0">
                          <a:effectLst/>
                          <a:latin typeface="Futura Std Book" panose="020B0502020204020303" pitchFamily="34" charset="0"/>
                        </a:rPr>
                        <a:t>No (requiere Plus)</a:t>
                      </a:r>
                      <a:endParaRPr lang="es-CO"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l" fontAlgn="ctr"/>
                      <a:r>
                        <a:rPr lang="es-ES" sz="1400" u="none" strike="noStrike" dirty="0">
                          <a:effectLst/>
                          <a:latin typeface="Futura Std Book" panose="020B0502020204020303" pitchFamily="34" charset="0"/>
                        </a:rPr>
                        <a:t>Navegación controlada con acceso directo a fuentes; útil para investigaciones detalladas y académicas.</a:t>
                      </a:r>
                      <a:endParaRPr lang="es-ES"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extLst>
                  <a:ext uri="{0D108BD9-81ED-4DB2-BD59-A6C34878D82A}">
                    <a16:rowId xmlns:a16="http://schemas.microsoft.com/office/drawing/2014/main" val="2750054774"/>
                  </a:ext>
                </a:extLst>
              </a:tr>
              <a:tr h="962331">
                <a:tc>
                  <a:txBody>
                    <a:bodyPr/>
                    <a:lstStyle/>
                    <a:p>
                      <a:pPr algn="l" fontAlgn="ctr"/>
                      <a:r>
                        <a:rPr lang="es-ES" sz="1400" u="none" strike="noStrike">
                          <a:effectLst/>
                          <a:latin typeface="Futura Std Book" panose="020B0502020204020303" pitchFamily="34" charset="0"/>
                        </a:rPr>
                        <a:t>Web + modelo propio (PPLX) con fuentes citadas</a:t>
                      </a:r>
                      <a:endParaRPr lang="es-ES" sz="1400" b="0" i="0" u="none" strike="noStrike">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ctr" fontAlgn="ctr"/>
                      <a:r>
                        <a:rPr lang="es-CO" sz="1400" u="none" strike="noStrike" dirty="0">
                          <a:effectLst/>
                          <a:latin typeface="Futura Std Book" panose="020B0502020204020303" pitchFamily="34" charset="0"/>
                        </a:rPr>
                        <a:t>Sí (modo Pro opcional)</a:t>
                      </a:r>
                      <a:endParaRPr lang="es-CO"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l" fontAlgn="ctr"/>
                      <a:r>
                        <a:rPr lang="es-ES" sz="1400" u="none" strike="noStrike" dirty="0">
                          <a:effectLst/>
                          <a:latin typeface="Futura Std Book" panose="020B0502020204020303" pitchFamily="34" charset="0"/>
                        </a:rPr>
                        <a:t>Responde con múltiples fuentes, enlaces y resúmenes; excelente para búsquedas rápidas y fiables.</a:t>
                      </a:r>
                      <a:endParaRPr lang="es-ES"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extLst>
                  <a:ext uri="{0D108BD9-81ED-4DB2-BD59-A6C34878D82A}">
                    <a16:rowId xmlns:a16="http://schemas.microsoft.com/office/drawing/2014/main" val="3245374370"/>
                  </a:ext>
                </a:extLst>
              </a:tr>
              <a:tr h="962331">
                <a:tc>
                  <a:txBody>
                    <a:bodyPr/>
                    <a:lstStyle/>
                    <a:p>
                      <a:pPr algn="l" fontAlgn="ctr"/>
                      <a:r>
                        <a:rPr lang="es-ES" sz="1400" u="none" strike="noStrike">
                          <a:effectLst/>
                          <a:latin typeface="Futura Std Book" panose="020B0502020204020303" pitchFamily="34" charset="0"/>
                        </a:rPr>
                        <a:t>Web limitada (según configuración de Google)</a:t>
                      </a:r>
                      <a:endParaRPr lang="es-ES" sz="1400" b="0" i="0" u="none" strike="noStrike">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ctr" fontAlgn="ctr"/>
                      <a:r>
                        <a:rPr lang="es-ES" sz="1400" u="none" strike="noStrike" dirty="0">
                          <a:effectLst/>
                          <a:latin typeface="Futura Std Book" panose="020B0502020204020303" pitchFamily="34" charset="0"/>
                        </a:rPr>
                        <a:t>Sí (Pro con funciones extra)</a:t>
                      </a:r>
                      <a:endParaRPr lang="es-ES"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l" fontAlgn="ctr"/>
                      <a:r>
                        <a:rPr lang="es-ES" sz="1400" u="none" strike="noStrike" dirty="0">
                          <a:effectLst/>
                          <a:latin typeface="Futura Std Book" panose="020B0502020204020303" pitchFamily="34" charset="0"/>
                        </a:rPr>
                        <a:t>Integrado con productos Google. Bueno para tareas relacionadas con Google </a:t>
                      </a:r>
                      <a:r>
                        <a:rPr lang="es-ES" sz="1400" u="none" strike="noStrike" dirty="0" err="1">
                          <a:effectLst/>
                          <a:latin typeface="Futura Std Book" panose="020B0502020204020303" pitchFamily="34" charset="0"/>
                        </a:rPr>
                        <a:t>Workspace</a:t>
                      </a:r>
                      <a:r>
                        <a:rPr lang="es-ES" sz="1400" u="none" strike="noStrike" dirty="0">
                          <a:effectLst/>
                          <a:latin typeface="Futura Std Book" panose="020B0502020204020303" pitchFamily="34" charset="0"/>
                        </a:rPr>
                        <a:t>.</a:t>
                      </a:r>
                      <a:endParaRPr lang="es-ES"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extLst>
                  <a:ext uri="{0D108BD9-81ED-4DB2-BD59-A6C34878D82A}">
                    <a16:rowId xmlns:a16="http://schemas.microsoft.com/office/drawing/2014/main" val="3473988178"/>
                  </a:ext>
                </a:extLst>
              </a:tr>
              <a:tr h="1202913">
                <a:tc>
                  <a:txBody>
                    <a:bodyPr/>
                    <a:lstStyle/>
                    <a:p>
                      <a:pPr algn="l" fontAlgn="ctr"/>
                      <a:r>
                        <a:rPr lang="es-ES" sz="1400" u="none" strike="noStrike">
                          <a:effectLst/>
                          <a:latin typeface="Futura Std Book" panose="020B0502020204020303" pitchFamily="34" charset="0"/>
                        </a:rPr>
                        <a:t>Sin navegación web (modelo cerrado)</a:t>
                      </a:r>
                      <a:endParaRPr lang="es-ES" sz="1400" b="0" i="0" u="none" strike="noStrike">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ctr" fontAlgn="ctr"/>
                      <a:r>
                        <a:rPr lang="es-CO" sz="1400" u="none" strike="noStrike" dirty="0">
                          <a:effectLst/>
                          <a:latin typeface="Futura Std Book" panose="020B0502020204020303" pitchFamily="34" charset="0"/>
                        </a:rPr>
                        <a:t>Sí (plan Pro disponible)</a:t>
                      </a:r>
                      <a:endParaRPr lang="es-CO"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tc>
                  <a:txBody>
                    <a:bodyPr/>
                    <a:lstStyle/>
                    <a:p>
                      <a:pPr algn="l" fontAlgn="ctr"/>
                      <a:r>
                        <a:rPr lang="es-ES" sz="1400" u="none" strike="noStrike" dirty="0">
                          <a:effectLst/>
                          <a:latin typeface="Futura Std Book" panose="020B0502020204020303" pitchFamily="34" charset="0"/>
                        </a:rPr>
                        <a:t>No accede a la web directamente. Ideal para redacción, síntesis y análisis sin necesidad de fuentes recientes.</a:t>
                      </a:r>
                      <a:endParaRPr lang="es-ES" sz="14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F5F7F8"/>
                      </a:solidFill>
                      <a:prstDash val="sysDot"/>
                      <a:round/>
                      <a:headEnd type="none" w="med" len="med"/>
                      <a:tailEnd type="none" w="med" len="med"/>
                    </a:lnL>
                    <a:lnR w="12700" cap="flat" cmpd="sng" algn="ctr">
                      <a:solidFill>
                        <a:srgbClr val="F5F7F8"/>
                      </a:solidFill>
                      <a:prstDash val="sysDot"/>
                      <a:round/>
                      <a:headEnd type="none" w="med" len="med"/>
                      <a:tailEnd type="none" w="med" len="med"/>
                    </a:lnR>
                    <a:lnT w="12700" cap="flat" cmpd="sng" algn="ctr">
                      <a:solidFill>
                        <a:srgbClr val="F5F7F8"/>
                      </a:solidFill>
                      <a:prstDash val="sysDot"/>
                      <a:round/>
                      <a:headEnd type="none" w="med" len="med"/>
                      <a:tailEnd type="none" w="med" len="med"/>
                    </a:lnT>
                    <a:lnB w="12700" cap="flat" cmpd="sng" algn="ctr">
                      <a:solidFill>
                        <a:srgbClr val="F5F7F8"/>
                      </a:solidFill>
                      <a:prstDash val="sysDot"/>
                      <a:round/>
                      <a:headEnd type="none" w="med" len="med"/>
                      <a:tailEnd type="none" w="med" len="med"/>
                    </a:lnB>
                    <a:noFill/>
                  </a:tcPr>
                </a:tc>
                <a:extLst>
                  <a:ext uri="{0D108BD9-81ED-4DB2-BD59-A6C34878D82A}">
                    <a16:rowId xmlns:a16="http://schemas.microsoft.com/office/drawing/2014/main" val="2559903119"/>
                  </a:ext>
                </a:extLst>
              </a:tr>
            </a:tbl>
          </a:graphicData>
        </a:graphic>
      </p:graphicFrame>
    </p:spTree>
    <p:extLst>
      <p:ext uri="{BB962C8B-B14F-4D97-AF65-F5344CB8AC3E}">
        <p14:creationId xmlns:p14="http://schemas.microsoft.com/office/powerpoint/2010/main" val="364804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6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6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69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6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69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4" name="CuadroTexto 3">
            <a:extLst>
              <a:ext uri="{FF2B5EF4-FFF2-40B4-BE49-F238E27FC236}">
                <a16:creationId xmlns:a16="http://schemas.microsoft.com/office/drawing/2014/main" id="{CBBB2955-E415-37BB-AB0C-68324384608A}"/>
              </a:ext>
            </a:extLst>
          </p:cNvPr>
          <p:cNvSpPr txBox="1"/>
          <p:nvPr/>
        </p:nvSpPr>
        <p:spPr>
          <a:xfrm>
            <a:off x="1107648" y="1137964"/>
            <a:ext cx="9144000" cy="430439"/>
          </a:xfrm>
          <a:prstGeom prst="rect">
            <a:avLst/>
          </a:prstGeom>
          <a:noFill/>
        </p:spPr>
        <p:txBody>
          <a:bodyPr wrap="square">
            <a:spAutoFit/>
          </a:bodyPr>
          <a:lstStyle/>
          <a:p>
            <a:pPr algn="ctr">
              <a:lnSpc>
                <a:spcPts val="2541"/>
              </a:lnSpc>
            </a:pPr>
            <a:r>
              <a:rPr lang="es-CO" sz="3200" spc="-33" dirty="0">
                <a:solidFill>
                  <a:srgbClr val="313A43">
                    <a:alpha val="100000"/>
                  </a:srgbClr>
                </a:solidFill>
                <a:latin typeface="Futura Std Condensed ExtBd" panose="020B0806020204030204" pitchFamily="34" charset="0"/>
              </a:rPr>
              <a:t>Vamos a hacer un </a:t>
            </a:r>
            <a:r>
              <a:rPr lang="es-CO" sz="3200" b="1" spc="-33" dirty="0">
                <a:solidFill>
                  <a:srgbClr val="313A43">
                    <a:alpha val="100000"/>
                  </a:srgbClr>
                </a:solidFill>
                <a:latin typeface="Futura Std Condensed ExtBd" panose="020B0806020204030204" pitchFamily="34" charset="0"/>
              </a:rPr>
              <a:t>Análisis exploratorio.</a:t>
            </a:r>
          </a:p>
        </p:txBody>
      </p:sp>
      <p:sp>
        <p:nvSpPr>
          <p:cNvPr id="6" name="CuadroTexto 5">
            <a:extLst>
              <a:ext uri="{FF2B5EF4-FFF2-40B4-BE49-F238E27FC236}">
                <a16:creationId xmlns:a16="http://schemas.microsoft.com/office/drawing/2014/main" id="{6C44FEE9-046A-B2E5-0E24-A7922EB315A2}"/>
              </a:ext>
            </a:extLst>
          </p:cNvPr>
          <p:cNvSpPr txBox="1"/>
          <p:nvPr/>
        </p:nvSpPr>
        <p:spPr>
          <a:xfrm>
            <a:off x="1407695" y="2182240"/>
            <a:ext cx="15624000" cy="5148000"/>
          </a:xfrm>
          <a:prstGeom prst="rect">
            <a:avLst/>
          </a:prstGeom>
          <a:noFill/>
        </p:spPr>
        <p:txBody>
          <a:bodyPr wrap="square" numCol="3">
            <a:spAutoFit/>
          </a:bodyPr>
          <a:lstStyle/>
          <a:p>
            <a:pPr>
              <a:lnSpc>
                <a:spcPct val="107000"/>
              </a:lnSpc>
              <a:spcAft>
                <a:spcPts val="800"/>
              </a:spcAft>
              <a:buNone/>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Tu tarea es investigar, analizar y extraer de manera clara, estructurada y detallada toda la información normativa aplicable a la exportación de productos clasificados bajo la partida arancelaria </a:t>
            </a:r>
            <a:r>
              <a:rPr lang="es-CO" sz="1200" i="1" kern="100" dirty="0">
                <a:effectLst/>
                <a:latin typeface="Futura Std Book" panose="020B0502020204020303" pitchFamily="34" charset="0"/>
                <a:ea typeface="Aptos" panose="020B0004020202020204" pitchFamily="34" charset="0"/>
                <a:cs typeface="Times New Roman" panose="02020603050405020304" pitchFamily="18" charset="0"/>
              </a:rPr>
              <a:t>950300</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(juguetes) desde Colombia hacia Estados Unidos.</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Instrucciones: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Prioriza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fuentes oficiales y actualizadas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como el sitio web de la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U.S.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Consumer</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Product</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Safety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Commission</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(CPSC)</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Customs</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and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Border</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err="1">
                <a:effectLst/>
                <a:latin typeface="Futura Std Book" panose="020B0502020204020303" pitchFamily="34" charset="0"/>
                <a:ea typeface="Aptos" panose="020B0004020202020204" pitchFamily="34" charset="0"/>
                <a:cs typeface="Times New Roman" panose="02020603050405020304" pitchFamily="18" charset="0"/>
              </a:rPr>
              <a:t>Protection</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 (CBP)</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ASTM International</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Código de Regulaciones Federales (CFR)</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y otras autoridades competentes en EE.UU.</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Incluye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la URL o referencia precisa</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de cada fuente utilizada.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Asegúrate de que los requisitos aplican específicamente a juguetes (partida 950300) y al país exportador (Colombia).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Presenta la información en un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formato estructurado tipo tabla o lista jerárquica</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con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títulos, subtítulos, descripciones claras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y </a:t>
            </a: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fuente citada para cada punto</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Organiza la información en los siguientes bloques: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1. Requisitos técnicos y de seguridad</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técnicas aplicables (por ejemplo: ASTM F963).</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Certificaciones obligatorias.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Ensayos de laboratorio requeridos.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Procedimientos de evaluación de conformidad.</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para cada requisito.</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2. Etiquetado y empaque</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Información obligatoria en el empaque (idioma, advertencias, instrucciones).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sobre el formato o visibilidad del etiquetado.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Códigos o símbolos requeridos.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correspondiente.</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3. Regulaciones sanitarias o medioambientales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Sustancias prohibidas o restringidas (ej. ftalatos, plomo).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Normas medioambientales relevantes (ej. TSCA, CPSIA).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Criterios sobre materiales seguros.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oficial vinculada.</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4. Documentos requeridos para el ingreso al mercado estadounidense</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Certificados de conformidad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Children's</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Product</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Certificate</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Formularios aduaneros (por ejemplo, CBP </a:t>
            </a:r>
            <a:r>
              <a:rPr lang="es-CO" sz="1200" kern="100" dirty="0" err="1">
                <a:effectLst/>
                <a:latin typeface="Futura Std Book" panose="020B0502020204020303" pitchFamily="34" charset="0"/>
                <a:ea typeface="Aptos" panose="020B0004020202020204" pitchFamily="34" charset="0"/>
                <a:cs typeface="Times New Roman" panose="02020603050405020304" pitchFamily="18" charset="0"/>
              </a:rPr>
              <a:t>Form</a:t>
            </a: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 3461).</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Licencias previas o notificaciones necesarias.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normativa correspondiente.</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5. Autoridades competentes en EE.UU.</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Nombre, función y contacto (si aplica) de las entidades responsables del cumplimiento regulatorio (ej. CPSC, CBP, EPA).</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institucional oficial.</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6. Observaciones adicionales y alertas</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Recomendaciones relevantes para evitar sanciones.</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Alertas de cumplimiento, listas negras, o requisitos sujetos a cambio.</a:t>
            </a:r>
          </a:p>
          <a:p>
            <a:pPr marL="342900" lvl="0" indent="-342900">
              <a:lnSpc>
                <a:spcPct val="107000"/>
              </a:lnSpc>
              <a:spcAft>
                <a:spcPts val="800"/>
              </a:spcAft>
              <a:buSzPts val="1000"/>
              <a:buFont typeface="Symbol" panose="05050102010706020507" pitchFamily="18" charset="2"/>
              <a:buChar char=""/>
              <a:tabLst>
                <a:tab pos="457200" algn="l"/>
              </a:tabLst>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Fuente de cada observación.</a:t>
            </a:r>
          </a:p>
          <a:p>
            <a:pPr>
              <a:lnSpc>
                <a:spcPct val="107000"/>
              </a:lnSpc>
              <a:spcAft>
                <a:spcPts val="800"/>
              </a:spcAft>
              <a:buNone/>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Formato de salida esperado: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s-CO" sz="1200" kern="100" dirty="0">
                <a:effectLst/>
                <a:latin typeface="Futura Std Book" panose="020B0502020204020303" pitchFamily="34" charset="0"/>
                <a:ea typeface="Aptos" panose="020B0004020202020204" pitchFamily="34" charset="0"/>
                <a:cs typeface="Times New Roman" panose="02020603050405020304" pitchFamily="18" charset="0"/>
              </a:rPr>
              <a:t>Tabla o lista con:</a:t>
            </a: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Bloque temático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Elemento regulatorio específico</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1200" b="1" kern="100" dirty="0">
                <a:effectLst/>
                <a:latin typeface="Futura Std Book" panose="020B0502020204020303" pitchFamily="34" charset="0"/>
                <a:ea typeface="Aptos" panose="020B0004020202020204" pitchFamily="34" charset="0"/>
                <a:cs typeface="Times New Roman" panose="02020603050405020304" pitchFamily="18" charset="0"/>
              </a:rPr>
              <a:t>Descripción clara y concisa</a:t>
            </a:r>
            <a:endParaRPr lang="es-CO" sz="1200" kern="100" dirty="0">
              <a:effectLst/>
              <a:latin typeface="Futura Std Book" panose="020B0502020204020303" pitchFamily="34" charset="0"/>
              <a:ea typeface="Aptos" panose="020B0004020202020204" pitchFamily="34" charset="0"/>
              <a:cs typeface="Times New Roman" panose="02020603050405020304" pitchFamily="18" charset="0"/>
            </a:endParaRPr>
          </a:p>
          <a:p>
            <a:pPr>
              <a:buNone/>
            </a:pPr>
            <a:r>
              <a:rPr lang="es-CO" sz="1200" b="1" dirty="0">
                <a:effectLst/>
                <a:latin typeface="Futura Std Book" panose="020B0502020204020303" pitchFamily="34" charset="0"/>
                <a:ea typeface="Aptos" panose="020B0004020202020204" pitchFamily="34" charset="0"/>
                <a:cs typeface="Times New Roman" panose="02020603050405020304" pitchFamily="18" charset="0"/>
              </a:rPr>
              <a:t>Fuente con URL escrito donde aparece la información</a:t>
            </a:r>
            <a:endParaRPr lang="es-CO" sz="1200" dirty="0">
              <a:latin typeface="Futura Std Book" panose="020B0502020204020303" pitchFamily="34" charset="0"/>
            </a:endParaRPr>
          </a:p>
        </p:txBody>
      </p:sp>
      <p:sp>
        <p:nvSpPr>
          <p:cNvPr id="7" name="CuadroTexto 6">
            <a:extLst>
              <a:ext uri="{FF2B5EF4-FFF2-40B4-BE49-F238E27FC236}">
                <a16:creationId xmlns:a16="http://schemas.microsoft.com/office/drawing/2014/main" id="{4BD404DA-0505-B906-B5F7-B7AA94B76E61}"/>
              </a:ext>
            </a:extLst>
          </p:cNvPr>
          <p:cNvSpPr txBox="1"/>
          <p:nvPr/>
        </p:nvSpPr>
        <p:spPr>
          <a:xfrm>
            <a:off x="1107647" y="1658073"/>
            <a:ext cx="8798349" cy="430439"/>
          </a:xfrm>
          <a:prstGeom prst="rect">
            <a:avLst/>
          </a:prstGeom>
          <a:noFill/>
        </p:spPr>
        <p:txBody>
          <a:bodyPr wrap="square">
            <a:spAutoFit/>
          </a:bodyPr>
          <a:lstStyle/>
          <a:p>
            <a:pPr>
              <a:lnSpc>
                <a:spcPts val="2541"/>
              </a:lnSpc>
            </a:pPr>
            <a:r>
              <a:rPr lang="es-CO" sz="3200" spc="-33" dirty="0" err="1">
                <a:solidFill>
                  <a:srgbClr val="313A43">
                    <a:alpha val="100000"/>
                  </a:srgbClr>
                </a:solidFill>
                <a:latin typeface="Futura Std Condensed ExtBd" panose="020B0806020204030204" pitchFamily="34" charset="0"/>
              </a:rPr>
              <a:t>Prompt</a:t>
            </a:r>
            <a:r>
              <a:rPr lang="es-CO" sz="3200" spc="-33" dirty="0">
                <a:solidFill>
                  <a:srgbClr val="313A43">
                    <a:alpha val="100000"/>
                  </a:srgbClr>
                </a:solidFill>
                <a:latin typeface="Futura Std Condensed ExtBd" panose="020B0806020204030204" pitchFamily="34" charset="0"/>
              </a:rPr>
              <a:t>:</a:t>
            </a:r>
            <a:endParaRPr lang="es-CO" sz="3200" b="1" spc="-33" dirty="0">
              <a:solidFill>
                <a:srgbClr val="313A43">
                  <a:alpha val="100000"/>
                </a:srgbClr>
              </a:solidFill>
              <a:latin typeface="Futura Std Condensed ExtBd" panose="020B0806020204030204" pitchFamily="34" charset="0"/>
            </a:endParaRPr>
          </a:p>
        </p:txBody>
      </p:sp>
      <p:graphicFrame>
        <p:nvGraphicFramePr>
          <p:cNvPr id="8" name="Tabla 7">
            <a:extLst>
              <a:ext uri="{FF2B5EF4-FFF2-40B4-BE49-F238E27FC236}">
                <a16:creationId xmlns:a16="http://schemas.microsoft.com/office/drawing/2014/main" id="{1544BC68-24EE-82C8-1639-0029C9B9A7B4}"/>
              </a:ext>
            </a:extLst>
          </p:cNvPr>
          <p:cNvGraphicFramePr>
            <a:graphicFrameLocks noGrp="1"/>
          </p:cNvGraphicFramePr>
          <p:nvPr>
            <p:extLst>
              <p:ext uri="{D42A27DB-BD31-4B8C-83A1-F6EECF244321}">
                <p14:modId xmlns:p14="http://schemas.microsoft.com/office/powerpoint/2010/main" val="3118780580"/>
              </p:ext>
            </p:extLst>
          </p:nvPr>
        </p:nvGraphicFramePr>
        <p:xfrm>
          <a:off x="2856356" y="7617372"/>
          <a:ext cx="11987403" cy="1676400"/>
        </p:xfrm>
        <a:graphic>
          <a:graphicData uri="http://schemas.openxmlformats.org/drawingml/2006/table">
            <a:tbl>
              <a:tblPr firstRow="1">
                <a:tableStyleId>{5C22544A-7EE6-4342-B048-85BDC9FD1C3A}</a:tableStyleId>
              </a:tblPr>
              <a:tblGrid>
                <a:gridCol w="3995801">
                  <a:extLst>
                    <a:ext uri="{9D8B030D-6E8A-4147-A177-3AD203B41FA5}">
                      <a16:colId xmlns:a16="http://schemas.microsoft.com/office/drawing/2014/main" val="353022674"/>
                    </a:ext>
                  </a:extLst>
                </a:gridCol>
                <a:gridCol w="3995801">
                  <a:extLst>
                    <a:ext uri="{9D8B030D-6E8A-4147-A177-3AD203B41FA5}">
                      <a16:colId xmlns:a16="http://schemas.microsoft.com/office/drawing/2014/main" val="1047134570"/>
                    </a:ext>
                  </a:extLst>
                </a:gridCol>
                <a:gridCol w="3995801">
                  <a:extLst>
                    <a:ext uri="{9D8B030D-6E8A-4147-A177-3AD203B41FA5}">
                      <a16:colId xmlns:a16="http://schemas.microsoft.com/office/drawing/2014/main" val="4141904143"/>
                    </a:ext>
                  </a:extLst>
                </a:gridCol>
              </a:tblGrid>
              <a:tr h="180267">
                <a:tc>
                  <a:txBody>
                    <a:bodyPr/>
                    <a:lstStyle/>
                    <a:p>
                      <a:pPr algn="ctr" fontAlgn="ctr"/>
                      <a:r>
                        <a:rPr lang="es-CO" sz="2000" b="1" u="none" strike="noStrike" dirty="0">
                          <a:solidFill>
                            <a:schemeClr val="tx1"/>
                          </a:solidFill>
                          <a:effectLst/>
                          <a:latin typeface="Futura Std Book" panose="020B0502020204020303" pitchFamily="34" charset="0"/>
                        </a:rPr>
                        <a:t>Tipo de </a:t>
                      </a:r>
                      <a:r>
                        <a:rPr lang="es-CO" sz="2000" b="1" u="none" strike="noStrike" dirty="0" err="1">
                          <a:solidFill>
                            <a:schemeClr val="tx1"/>
                          </a:solidFill>
                          <a:effectLst/>
                          <a:latin typeface="Futura Std Book" panose="020B0502020204020303" pitchFamily="34" charset="0"/>
                        </a:rPr>
                        <a:t>Prompt</a:t>
                      </a:r>
                      <a:endParaRPr lang="es-CO" sz="2000" b="1" i="0" u="none" strike="noStrike" dirty="0">
                        <a:solidFill>
                          <a:schemeClr val="tx1"/>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solidFill>
                      <a:srgbClr val="C7D9DF"/>
                    </a:solidFill>
                  </a:tcPr>
                </a:tc>
                <a:tc>
                  <a:txBody>
                    <a:bodyPr/>
                    <a:lstStyle/>
                    <a:p>
                      <a:pPr algn="ctr" fontAlgn="ctr"/>
                      <a:r>
                        <a:rPr lang="es-CO" sz="2000" b="1" u="none" strike="noStrike" dirty="0">
                          <a:solidFill>
                            <a:schemeClr val="tx1"/>
                          </a:solidFill>
                          <a:effectLst/>
                          <a:latin typeface="Futura Std Book" panose="020B0502020204020303" pitchFamily="34" charset="0"/>
                        </a:rPr>
                        <a:t>Objetivo del </a:t>
                      </a:r>
                      <a:r>
                        <a:rPr lang="es-CO" sz="2000" b="1" u="none" strike="noStrike" dirty="0" err="1">
                          <a:solidFill>
                            <a:schemeClr val="tx1"/>
                          </a:solidFill>
                          <a:effectLst/>
                          <a:latin typeface="Futura Std Book" panose="020B0502020204020303" pitchFamily="34" charset="0"/>
                        </a:rPr>
                        <a:t>Prompt</a:t>
                      </a:r>
                      <a:endParaRPr lang="es-CO" sz="2000" b="1" i="0" u="none" strike="noStrike" dirty="0">
                        <a:solidFill>
                          <a:schemeClr val="tx1"/>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solidFill>
                      <a:srgbClr val="C7D9DF"/>
                    </a:solidFill>
                  </a:tcPr>
                </a:tc>
                <a:tc>
                  <a:txBody>
                    <a:bodyPr/>
                    <a:lstStyle/>
                    <a:p>
                      <a:pPr algn="ctr" fontAlgn="ctr"/>
                      <a:r>
                        <a:rPr lang="es-CO" sz="2000" b="1" u="none" strike="noStrike" dirty="0">
                          <a:solidFill>
                            <a:schemeClr val="tx1"/>
                          </a:solidFill>
                          <a:effectLst/>
                          <a:latin typeface="Futura Std Book" panose="020B0502020204020303" pitchFamily="34" charset="0"/>
                        </a:rPr>
                        <a:t>Herramientas de IA sugeridas</a:t>
                      </a:r>
                      <a:endParaRPr lang="es-CO" sz="2000" b="1" i="0" u="none" strike="noStrike" dirty="0">
                        <a:solidFill>
                          <a:schemeClr val="tx1"/>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solidFill>
                      <a:srgbClr val="C7D9DF"/>
                    </a:solidFill>
                  </a:tcPr>
                </a:tc>
                <a:extLst>
                  <a:ext uri="{0D108BD9-81ED-4DB2-BD59-A6C34878D82A}">
                    <a16:rowId xmlns:a16="http://schemas.microsoft.com/office/drawing/2014/main" val="2923659709"/>
                  </a:ext>
                </a:extLst>
              </a:tr>
              <a:tr h="1149205">
                <a:tc>
                  <a:txBody>
                    <a:bodyPr/>
                    <a:lstStyle/>
                    <a:p>
                      <a:pPr algn="l" fontAlgn="ctr"/>
                      <a:r>
                        <a:rPr lang="es-ES" sz="1800" u="none" strike="noStrike" dirty="0">
                          <a:effectLst/>
                          <a:latin typeface="Futura Std Book" panose="020B0502020204020303" pitchFamily="34" charset="0"/>
                        </a:rPr>
                        <a:t>Investigación regulatoria estructurada (</a:t>
                      </a:r>
                      <a:r>
                        <a:rPr lang="es-ES" sz="1800" u="none" strike="noStrike" dirty="0" err="1">
                          <a:effectLst/>
                          <a:latin typeface="Futura Std Book" panose="020B0502020204020303" pitchFamily="34" charset="0"/>
                        </a:rPr>
                        <a:t>regulatory</a:t>
                      </a:r>
                      <a:r>
                        <a:rPr lang="es-ES" sz="1800" u="none" strike="noStrike" dirty="0">
                          <a:effectLst/>
                          <a:latin typeface="Futura Std Book" panose="020B0502020204020303" pitchFamily="34" charset="0"/>
                        </a:rPr>
                        <a:t> </a:t>
                      </a:r>
                      <a:r>
                        <a:rPr lang="es-ES" sz="1800" u="none" strike="noStrike" dirty="0" err="1">
                          <a:effectLst/>
                          <a:latin typeface="Futura Std Book" panose="020B0502020204020303" pitchFamily="34" charset="0"/>
                        </a:rPr>
                        <a:t>intelligence</a:t>
                      </a:r>
                      <a:r>
                        <a:rPr lang="es-ES" sz="1800" u="none" strike="noStrike" dirty="0">
                          <a:effectLst/>
                          <a:latin typeface="Futura Std Book" panose="020B0502020204020303" pitchFamily="34" charset="0"/>
                        </a:rPr>
                        <a:t> / </a:t>
                      </a:r>
                      <a:r>
                        <a:rPr lang="es-ES" sz="1800" u="none" strike="noStrike" dirty="0" err="1">
                          <a:effectLst/>
                          <a:latin typeface="Futura Std Book" panose="020B0502020204020303" pitchFamily="34" charset="0"/>
                        </a:rPr>
                        <a:t>compliance</a:t>
                      </a:r>
                      <a:r>
                        <a:rPr lang="es-ES" sz="1800" u="none" strike="noStrike" dirty="0">
                          <a:effectLst/>
                          <a:latin typeface="Futura Std Book" panose="020B0502020204020303" pitchFamily="34" charset="0"/>
                        </a:rPr>
                        <a:t> </a:t>
                      </a:r>
                      <a:r>
                        <a:rPr lang="es-ES" sz="1800" u="none" strike="noStrike" dirty="0" err="1">
                          <a:effectLst/>
                          <a:latin typeface="Futura Std Book" panose="020B0502020204020303" pitchFamily="34" charset="0"/>
                        </a:rPr>
                        <a:t>research</a:t>
                      </a:r>
                      <a:r>
                        <a:rPr lang="es-ES" sz="1800" u="none" strike="noStrike" dirty="0">
                          <a:effectLst/>
                          <a:latin typeface="Futura Std Book" panose="020B0502020204020303" pitchFamily="34" charset="0"/>
                        </a:rPr>
                        <a:t>)</a:t>
                      </a:r>
                      <a:endParaRPr lang="es-ES" sz="18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noFill/>
                  </a:tcPr>
                </a:tc>
                <a:tc>
                  <a:txBody>
                    <a:bodyPr/>
                    <a:lstStyle/>
                    <a:p>
                      <a:pPr algn="l" fontAlgn="ctr"/>
                      <a:r>
                        <a:rPr lang="es-ES" sz="1800" u="none" strike="noStrike" dirty="0">
                          <a:effectLst/>
                          <a:latin typeface="Futura Std Book" panose="020B0502020204020303" pitchFamily="34" charset="0"/>
                        </a:rPr>
                        <a:t>Extraer, organizar y documentar todos los requisitos regulatorios para exportar juguetes (950300) desde Colombia a EE.UU., con soporte de fuentes oficiales.</a:t>
                      </a:r>
                      <a:endParaRPr lang="es-ES" sz="1800" b="0"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noFill/>
                  </a:tcPr>
                </a:tc>
                <a:tc>
                  <a:txBody>
                    <a:bodyPr/>
                    <a:lstStyle/>
                    <a:p>
                      <a:pPr algn="l" fontAlgn="ctr"/>
                      <a:r>
                        <a:rPr lang="es-CO" sz="1800" u="none" strike="noStrike" dirty="0">
                          <a:effectLst/>
                          <a:latin typeface="Futura Std Book" panose="020B0502020204020303" pitchFamily="34" charset="0"/>
                        </a:rPr>
                        <a:t>* Chat Bing Edge (</a:t>
                      </a:r>
                      <a:r>
                        <a:rPr lang="es-CO" sz="1800" u="none" strike="noStrike" dirty="0" err="1">
                          <a:effectLst/>
                          <a:latin typeface="Futura Std Book" panose="020B0502020204020303" pitchFamily="34" charset="0"/>
                        </a:rPr>
                        <a:t>Copilot</a:t>
                      </a:r>
                      <a:r>
                        <a:rPr lang="es-CO" sz="1800" u="none" strike="noStrike" dirty="0">
                          <a:effectLst/>
                          <a:latin typeface="Futura Std Book" panose="020B0502020204020303" pitchFamily="34" charset="0"/>
                        </a:rPr>
                        <a:t>)</a:t>
                      </a:r>
                      <a:br>
                        <a:rPr lang="es-CO" sz="1800" u="none" strike="noStrike" dirty="0">
                          <a:effectLst/>
                          <a:latin typeface="Futura Std Book" panose="020B0502020204020303" pitchFamily="34" charset="0"/>
                        </a:rPr>
                      </a:br>
                      <a:r>
                        <a:rPr lang="es-CO" sz="1800" u="none" strike="noStrike" dirty="0">
                          <a:effectLst/>
                          <a:latin typeface="Futura Std Book" panose="020B0502020204020303" pitchFamily="34" charset="0"/>
                        </a:rPr>
                        <a:t>* </a:t>
                      </a:r>
                      <a:r>
                        <a:rPr lang="es-CO" sz="1800" u="none" strike="noStrike" dirty="0" err="1">
                          <a:effectLst/>
                          <a:latin typeface="Futura Std Book" panose="020B0502020204020303" pitchFamily="34" charset="0"/>
                        </a:rPr>
                        <a:t>ChatGPT</a:t>
                      </a:r>
                      <a:r>
                        <a:rPr lang="es-CO" sz="1800" u="none" strike="noStrike" dirty="0">
                          <a:effectLst/>
                          <a:latin typeface="Futura Std Book" panose="020B0502020204020303" pitchFamily="34" charset="0"/>
                        </a:rPr>
                        <a:t> con navegación web</a:t>
                      </a:r>
                      <a:br>
                        <a:rPr lang="es-CO" sz="1800" u="none" strike="noStrike" dirty="0">
                          <a:effectLst/>
                          <a:latin typeface="Futura Std Book" panose="020B0502020204020303" pitchFamily="34" charset="0"/>
                        </a:rPr>
                      </a:br>
                      <a:r>
                        <a:rPr lang="es-CO" sz="1800" u="none" strike="noStrike" dirty="0">
                          <a:effectLst/>
                          <a:latin typeface="Futura Std Book" panose="020B0502020204020303" pitchFamily="34" charset="0"/>
                        </a:rPr>
                        <a:t>* </a:t>
                      </a:r>
                      <a:r>
                        <a:rPr lang="es-CO" sz="1800" u="none" strike="noStrike" dirty="0" err="1">
                          <a:effectLst/>
                          <a:latin typeface="Futura Std Book" panose="020B0502020204020303" pitchFamily="34" charset="0"/>
                        </a:rPr>
                        <a:t>Perplexity</a:t>
                      </a:r>
                      <a:r>
                        <a:rPr lang="es-CO" sz="1800" u="none" strike="noStrike" dirty="0">
                          <a:effectLst/>
                          <a:latin typeface="Futura Std Book" panose="020B0502020204020303" pitchFamily="34" charset="0"/>
                        </a:rPr>
                        <a:t> AI </a:t>
                      </a:r>
                      <a:br>
                        <a:rPr lang="es-CO" sz="1800" u="none" strike="noStrike" dirty="0">
                          <a:effectLst/>
                          <a:latin typeface="Futura Std Book" panose="020B0502020204020303" pitchFamily="34" charset="0"/>
                        </a:rPr>
                      </a:br>
                      <a:r>
                        <a:rPr lang="es-CO" sz="1800" u="none" strike="noStrike" dirty="0">
                          <a:effectLst/>
                          <a:latin typeface="Futura Std Book" panose="020B0502020204020303" pitchFamily="34" charset="0"/>
                        </a:rPr>
                        <a:t>* Gemini</a:t>
                      </a:r>
                      <a:endParaRPr lang="es-CO" sz="1800" b="1" i="0" u="none" strike="noStrike" dirty="0">
                        <a:solidFill>
                          <a:srgbClr val="000000"/>
                        </a:solidFill>
                        <a:effectLst/>
                        <a:latin typeface="Futura Std Book" panose="020B0502020204020303" pitchFamily="34" charset="0"/>
                      </a:endParaRPr>
                    </a:p>
                  </a:txBody>
                  <a:tcPr marL="0" marR="0" marT="0" marB="0" anchor="ctr">
                    <a:lnL w="12700" cap="flat" cmpd="sng" algn="ctr">
                      <a:solidFill>
                        <a:srgbClr val="C7D2D7"/>
                      </a:solidFill>
                      <a:prstDash val="sysDot"/>
                      <a:round/>
                      <a:headEnd type="none" w="med" len="med"/>
                      <a:tailEnd type="none" w="med" len="med"/>
                    </a:lnL>
                    <a:lnR w="12700" cap="flat" cmpd="sng" algn="ctr">
                      <a:solidFill>
                        <a:srgbClr val="C7D2D7"/>
                      </a:solidFill>
                      <a:prstDash val="sysDot"/>
                      <a:round/>
                      <a:headEnd type="none" w="med" len="med"/>
                      <a:tailEnd type="none" w="med" len="med"/>
                    </a:lnR>
                    <a:lnT w="12700" cap="flat" cmpd="sng" algn="ctr">
                      <a:solidFill>
                        <a:srgbClr val="C7D2D7"/>
                      </a:solidFill>
                      <a:prstDash val="sysDot"/>
                      <a:round/>
                      <a:headEnd type="none" w="med" len="med"/>
                      <a:tailEnd type="none" w="med" len="med"/>
                    </a:lnT>
                    <a:lnB w="12700" cap="flat" cmpd="sng" algn="ctr">
                      <a:solidFill>
                        <a:srgbClr val="C7D2D7"/>
                      </a:solidFill>
                      <a:prstDash val="sysDot"/>
                      <a:round/>
                      <a:headEnd type="none" w="med" len="med"/>
                      <a:tailEnd type="none" w="med" len="med"/>
                    </a:lnB>
                    <a:noFill/>
                  </a:tcPr>
                </a:tc>
                <a:extLst>
                  <a:ext uri="{0D108BD9-81ED-4DB2-BD59-A6C34878D82A}">
                    <a16:rowId xmlns:a16="http://schemas.microsoft.com/office/drawing/2014/main" val="2519578636"/>
                  </a:ext>
                </a:extLst>
              </a:tr>
            </a:tbl>
          </a:graphicData>
        </a:graphic>
      </p:graphicFrame>
      <p:pic>
        <p:nvPicPr>
          <p:cNvPr id="11" name="svg">
            <a:extLst>
              <a:ext uri="{FF2B5EF4-FFF2-40B4-BE49-F238E27FC236}">
                <a16:creationId xmlns:a16="http://schemas.microsoft.com/office/drawing/2014/main" id="{3CCA7D6A-B6AA-773A-616C-EEE0661E9503}"/>
              </a:ext>
            </a:extLst>
          </p:cNvPr>
          <p:cNvPicPr>
            <a:picLocks noChangeAspect="1"/>
          </p:cNvPicPr>
          <p:nvPr/>
        </p:nvPicPr>
        <p:blipFill rotWithShape="1">
          <a:blip r:embed="rId8">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l="41018" r="40605"/>
          <a:stretch/>
        </p:blipFill>
        <p:spPr>
          <a:xfrm>
            <a:off x="15483122" y="4489"/>
            <a:ext cx="2688573" cy="2266950"/>
          </a:xfrm>
          <a:prstGeom prst="rect">
            <a:avLst/>
          </a:prstGeom>
        </p:spPr>
      </p:pic>
    </p:spTree>
    <p:extLst>
      <p:ext uri="{BB962C8B-B14F-4D97-AF65-F5344CB8AC3E}">
        <p14:creationId xmlns:p14="http://schemas.microsoft.com/office/powerpoint/2010/main" val="3648047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0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7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0" y="6800850"/>
            <a:ext cx="4381500" cy="3486150"/>
          </a:xfrm>
          <a:prstGeom prst="rect">
            <a:avLst/>
          </a:prstGeom>
        </p:spPr>
      </p:pic>
      <p:pic>
        <p:nvPicPr>
          <p:cNvPr id="7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8915876"/>
            <a:ext cx="228600" cy="228600"/>
          </a:xfrm>
          <a:prstGeom prst="rect">
            <a:avLst/>
          </a:prstGeom>
        </p:spPr>
      </p:pic>
      <p:pic>
        <p:nvPicPr>
          <p:cNvPr id="7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400050" y="9297543"/>
            <a:ext cx="228600" cy="228600"/>
          </a:xfrm>
          <a:prstGeom prst="rect">
            <a:avLst/>
          </a:prstGeom>
        </p:spPr>
      </p:pic>
      <p:sp>
        <p:nvSpPr>
          <p:cNvPr id="714" name="Click here to edit title-400">
            <a:extLst>
              <a:ext uri="{FF2B5EF4-FFF2-40B4-BE49-F238E27FC236}">
                <a16:creationId xmlns:a16="http://schemas.microsoft.com/office/drawing/2014/main" id="{111B4A49-B930-4A89-A1CD-6CA2B3D95AED}"/>
              </a:ext>
            </a:extLst>
          </p:cNvPr>
          <p:cNvSpPr txBox="1"/>
          <p:nvPr/>
        </p:nvSpPr>
        <p:spPr>
          <a:xfrm>
            <a:off x="762000" y="730853"/>
            <a:ext cx="16797338" cy="648063"/>
          </a:xfrm>
          <a:prstGeom prst="rect">
            <a:avLst/>
          </a:prstGeom>
          <a:noFill/>
        </p:spPr>
        <p:txBody>
          <a:bodyPr vertOverflow="clip" horzOverflow="clip" wrap="square" lIns="0" tIns="0" rIns="0" bIns="0" rtlCol="0" anchor="t">
            <a:spAutoFit/>
          </a:bodyPr>
          <a:lstStyle/>
          <a:p>
            <a:pPr algn="l">
              <a:lnSpc>
                <a:spcPts val="5208"/>
              </a:lnSpc>
            </a:pPr>
            <a:r>
              <a:rPr lang="es-CO" sz="4200" b="1" spc="-42">
                <a:solidFill>
                  <a:srgbClr val="000000">
                    <a:alpha val="100000"/>
                  </a:srgbClr>
                </a:solidFill>
                <a:latin typeface="Space Grotesk" panose="00000700000000000000" pitchFamily="2" charset="0"/>
              </a:rPr>
              <a:t>Respuestas:</a:t>
            </a:r>
          </a:p>
        </p:txBody>
      </p:sp>
      <p:pic>
        <p:nvPicPr>
          <p:cNvPr id="3" name="Imagen 2">
            <a:extLst>
              <a:ext uri="{FF2B5EF4-FFF2-40B4-BE49-F238E27FC236}">
                <a16:creationId xmlns:a16="http://schemas.microsoft.com/office/drawing/2014/main" id="{A2C81EFD-6D07-B96D-B4A0-0909DBDFEAAB}"/>
              </a:ext>
            </a:extLst>
          </p:cNvPr>
          <p:cNvPicPr>
            <a:picLocks noChangeAspect="1"/>
          </p:cNvPicPr>
          <p:nvPr/>
        </p:nvPicPr>
        <p:blipFill>
          <a:blip r:embed="rId6"/>
          <a:stretch>
            <a:fillRect/>
          </a:stretch>
        </p:blipFill>
        <p:spPr>
          <a:xfrm>
            <a:off x="1028700" y="5792208"/>
            <a:ext cx="6732000" cy="4409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39BAA92F-1FFC-4D2E-8F5C-5521CE708A67}"/>
              </a:ext>
            </a:extLst>
          </p:cNvPr>
          <p:cNvPicPr>
            <a:picLocks noChangeAspect="1"/>
          </p:cNvPicPr>
          <p:nvPr/>
        </p:nvPicPr>
        <p:blipFill>
          <a:blip r:embed="rId7"/>
          <a:stretch>
            <a:fillRect/>
          </a:stretch>
        </p:blipFill>
        <p:spPr>
          <a:xfrm>
            <a:off x="10555517" y="1161945"/>
            <a:ext cx="6732000" cy="48330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n 6">
            <a:extLst>
              <a:ext uri="{FF2B5EF4-FFF2-40B4-BE49-F238E27FC236}">
                <a16:creationId xmlns:a16="http://schemas.microsoft.com/office/drawing/2014/main" id="{25580C58-6D78-442F-B31A-2DC725FF6767}"/>
              </a:ext>
            </a:extLst>
          </p:cNvPr>
          <p:cNvPicPr>
            <a:picLocks noChangeAspect="1"/>
          </p:cNvPicPr>
          <p:nvPr/>
        </p:nvPicPr>
        <p:blipFill>
          <a:blip r:embed="rId8"/>
          <a:stretch>
            <a:fillRect/>
          </a:stretch>
        </p:blipFill>
        <p:spPr>
          <a:xfrm>
            <a:off x="6292350" y="2478750"/>
            <a:ext cx="6732000" cy="5329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8">
            <a:extLst>
              <a:ext uri="{FF2B5EF4-FFF2-40B4-BE49-F238E27FC236}">
                <a16:creationId xmlns:a16="http://schemas.microsoft.com/office/drawing/2014/main" id="{90FA5AB0-5C59-ED3E-7714-EB6D1FAEF6CD}"/>
              </a:ext>
            </a:extLst>
          </p:cNvPr>
          <p:cNvPicPr>
            <a:picLocks noChangeAspect="1"/>
          </p:cNvPicPr>
          <p:nvPr/>
        </p:nvPicPr>
        <p:blipFill>
          <a:blip r:embed="rId9"/>
          <a:stretch>
            <a:fillRect/>
          </a:stretch>
        </p:blipFill>
        <p:spPr>
          <a:xfrm>
            <a:off x="756879" y="1466898"/>
            <a:ext cx="6732000" cy="4325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Imagen 10">
            <a:extLst>
              <a:ext uri="{FF2B5EF4-FFF2-40B4-BE49-F238E27FC236}">
                <a16:creationId xmlns:a16="http://schemas.microsoft.com/office/drawing/2014/main" id="{6E44BC1B-ED9F-2CCA-EB63-F5BD4E554835}"/>
              </a:ext>
            </a:extLst>
          </p:cNvPr>
          <p:cNvPicPr>
            <a:picLocks noChangeAspect="1"/>
          </p:cNvPicPr>
          <p:nvPr/>
        </p:nvPicPr>
        <p:blipFill>
          <a:blip r:embed="rId10"/>
          <a:stretch>
            <a:fillRect/>
          </a:stretch>
        </p:blipFill>
        <p:spPr>
          <a:xfrm>
            <a:off x="10827338" y="6105771"/>
            <a:ext cx="6732000" cy="4254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4804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A7AD-B495-FEEF-BE9A-C1C75976F007}"/>
            </a:ext>
          </a:extLst>
        </p:cNvPr>
        <p:cNvGrpSpPr/>
        <p:nvPr/>
      </p:nvGrpSpPr>
      <p:grpSpPr>
        <a:xfrm>
          <a:off x="0" y="0"/>
          <a:ext cx="0" cy="0"/>
          <a:chOff x="0" y="0"/>
          <a:chExt cx="0" cy="0"/>
        </a:xfrm>
      </p:grpSpPr>
      <p:pic>
        <p:nvPicPr>
          <p:cNvPr id="686" name="Rect">
            <a:extLst>
              <a:ext uri="{FF2B5EF4-FFF2-40B4-BE49-F238E27FC236}">
                <a16:creationId xmlns:a16="http://schemas.microsoft.com/office/drawing/2014/main" id="{69A098FE-784B-249D-32A5-06F629E41334}"/>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7" name="Rect">
            <a:extLst>
              <a:ext uri="{FF2B5EF4-FFF2-40B4-BE49-F238E27FC236}">
                <a16:creationId xmlns:a16="http://schemas.microsoft.com/office/drawing/2014/main" id="{777560B6-365D-26C4-13C1-766FD4C3A790}"/>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689" name="Rect">
            <a:extLst>
              <a:ext uri="{FF2B5EF4-FFF2-40B4-BE49-F238E27FC236}">
                <a16:creationId xmlns:a16="http://schemas.microsoft.com/office/drawing/2014/main" id="{4722D404-21CC-EA15-AE0A-92EC2F630443}"/>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691" name="Rect">
            <a:extLst>
              <a:ext uri="{FF2B5EF4-FFF2-40B4-BE49-F238E27FC236}">
                <a16:creationId xmlns:a16="http://schemas.microsoft.com/office/drawing/2014/main" id="{743FBC04-E8F3-08E3-3411-7E389AD10408}"/>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693" name="Rect">
            <a:extLst>
              <a:ext uri="{FF2B5EF4-FFF2-40B4-BE49-F238E27FC236}">
                <a16:creationId xmlns:a16="http://schemas.microsoft.com/office/drawing/2014/main" id="{D254775D-4842-321F-DBAD-BC6026B6124A}"/>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695" name="Rect">
            <a:extLst>
              <a:ext uri="{FF2B5EF4-FFF2-40B4-BE49-F238E27FC236}">
                <a16:creationId xmlns:a16="http://schemas.microsoft.com/office/drawing/2014/main" id="{1C23F73B-3426-BEB9-7546-22DE00B8AA57}"/>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697" name="Rect">
            <a:extLst>
              <a:ext uri="{FF2B5EF4-FFF2-40B4-BE49-F238E27FC236}">
                <a16:creationId xmlns:a16="http://schemas.microsoft.com/office/drawing/2014/main" id="{94E99E51-F81E-5C4F-2202-9107F1B9E8E5}"/>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4" name="CuadroTexto 3">
            <a:extLst>
              <a:ext uri="{FF2B5EF4-FFF2-40B4-BE49-F238E27FC236}">
                <a16:creationId xmlns:a16="http://schemas.microsoft.com/office/drawing/2014/main" id="{88EFB685-A7FA-882C-E9FD-B2A0BD5C038C}"/>
              </a:ext>
            </a:extLst>
          </p:cNvPr>
          <p:cNvSpPr txBox="1"/>
          <p:nvPr/>
        </p:nvSpPr>
        <p:spPr>
          <a:xfrm>
            <a:off x="1107648" y="1137964"/>
            <a:ext cx="9144000" cy="430439"/>
          </a:xfrm>
          <a:prstGeom prst="rect">
            <a:avLst/>
          </a:prstGeom>
          <a:noFill/>
        </p:spPr>
        <p:txBody>
          <a:bodyPr wrap="square">
            <a:spAutoFit/>
          </a:bodyPr>
          <a:lstStyle/>
          <a:p>
            <a:pPr algn="ctr">
              <a:lnSpc>
                <a:spcPts val="2541"/>
              </a:lnSpc>
            </a:pPr>
            <a:r>
              <a:rPr lang="es-CO" sz="3200" spc="-33" dirty="0">
                <a:solidFill>
                  <a:srgbClr val="313A43">
                    <a:alpha val="100000"/>
                  </a:srgbClr>
                </a:solidFill>
                <a:latin typeface="Futura Std Condensed ExtBd" panose="020B0806020204030204" pitchFamily="34" charset="0"/>
              </a:rPr>
              <a:t>Vamos a hacer un </a:t>
            </a:r>
            <a:r>
              <a:rPr lang="es-CO" sz="3200" b="1" spc="-33" dirty="0">
                <a:solidFill>
                  <a:srgbClr val="313A43">
                    <a:alpha val="100000"/>
                  </a:srgbClr>
                </a:solidFill>
                <a:latin typeface="Futura Std Condensed ExtBd" panose="020B0806020204030204" pitchFamily="34" charset="0"/>
              </a:rPr>
              <a:t>Análisis Profundo</a:t>
            </a:r>
          </a:p>
        </p:txBody>
      </p:sp>
      <p:sp>
        <p:nvSpPr>
          <p:cNvPr id="7" name="CuadroTexto 6">
            <a:extLst>
              <a:ext uri="{FF2B5EF4-FFF2-40B4-BE49-F238E27FC236}">
                <a16:creationId xmlns:a16="http://schemas.microsoft.com/office/drawing/2014/main" id="{067C58CC-EA63-F9B0-3F37-FC0CFC0DBC51}"/>
              </a:ext>
            </a:extLst>
          </p:cNvPr>
          <p:cNvSpPr txBox="1"/>
          <p:nvPr/>
        </p:nvSpPr>
        <p:spPr>
          <a:xfrm>
            <a:off x="1107647" y="1658073"/>
            <a:ext cx="8798349" cy="430439"/>
          </a:xfrm>
          <a:prstGeom prst="rect">
            <a:avLst/>
          </a:prstGeom>
          <a:noFill/>
        </p:spPr>
        <p:txBody>
          <a:bodyPr wrap="square">
            <a:spAutoFit/>
          </a:bodyPr>
          <a:lstStyle/>
          <a:p>
            <a:pPr>
              <a:lnSpc>
                <a:spcPts val="2541"/>
              </a:lnSpc>
            </a:pPr>
            <a:r>
              <a:rPr lang="es-CO" sz="3200" spc="-33" dirty="0" err="1">
                <a:solidFill>
                  <a:srgbClr val="313A43">
                    <a:alpha val="100000"/>
                  </a:srgbClr>
                </a:solidFill>
                <a:latin typeface="Futura Std Condensed ExtBd" panose="020B0806020204030204" pitchFamily="34" charset="0"/>
              </a:rPr>
              <a:t>Prompt</a:t>
            </a:r>
            <a:r>
              <a:rPr lang="es-CO" sz="3200" spc="-33" dirty="0">
                <a:solidFill>
                  <a:srgbClr val="313A43">
                    <a:alpha val="100000"/>
                  </a:srgbClr>
                </a:solidFill>
                <a:latin typeface="Futura Std Condensed ExtBd" panose="020B0806020204030204" pitchFamily="34" charset="0"/>
              </a:rPr>
              <a:t>:</a:t>
            </a:r>
            <a:endParaRPr lang="es-CO" sz="3200" b="1" spc="-33" dirty="0">
              <a:solidFill>
                <a:srgbClr val="313A43">
                  <a:alpha val="100000"/>
                </a:srgbClr>
              </a:solidFill>
              <a:latin typeface="Futura Std Condensed ExtBd" panose="020B0806020204030204" pitchFamily="34" charset="0"/>
            </a:endParaRPr>
          </a:p>
        </p:txBody>
      </p:sp>
      <p:pic>
        <p:nvPicPr>
          <p:cNvPr id="9" name="svg">
            <a:extLst>
              <a:ext uri="{FF2B5EF4-FFF2-40B4-BE49-F238E27FC236}">
                <a16:creationId xmlns:a16="http://schemas.microsoft.com/office/drawing/2014/main" id="{A28DD659-C4E9-127F-E342-22A88A605ED1}"/>
              </a:ext>
            </a:extLst>
          </p:cNvPr>
          <p:cNvPicPr>
            <a:picLocks noChangeAspect="1"/>
          </p:cNvPicPr>
          <p:nvPr/>
        </p:nvPicPr>
        <p:blipFill rotWithShape="1">
          <a:blip r:embed="rId8">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l="41018" r="40605"/>
          <a:stretch/>
        </p:blipFill>
        <p:spPr>
          <a:xfrm>
            <a:off x="15483122" y="4489"/>
            <a:ext cx="2688573" cy="2266950"/>
          </a:xfrm>
          <a:prstGeom prst="rect">
            <a:avLst/>
          </a:prstGeom>
        </p:spPr>
      </p:pic>
    </p:spTree>
    <p:extLst>
      <p:ext uri="{BB962C8B-B14F-4D97-AF65-F5344CB8AC3E}">
        <p14:creationId xmlns:p14="http://schemas.microsoft.com/office/powerpoint/2010/main" val="131400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19B7-2C6D-4AB4-EF33-5041A97205B6}"/>
            </a:ext>
          </a:extLst>
        </p:cNvPr>
        <p:cNvGrpSpPr/>
        <p:nvPr/>
      </p:nvGrpSpPr>
      <p:grpSpPr>
        <a:xfrm>
          <a:off x="0" y="0"/>
          <a:ext cx="0" cy="0"/>
          <a:chOff x="0" y="0"/>
          <a:chExt cx="0" cy="0"/>
        </a:xfrm>
      </p:grpSpPr>
      <p:pic>
        <p:nvPicPr>
          <p:cNvPr id="686" name="Rect">
            <a:extLst>
              <a:ext uri="{FF2B5EF4-FFF2-40B4-BE49-F238E27FC236}">
                <a16:creationId xmlns:a16="http://schemas.microsoft.com/office/drawing/2014/main" id="{909AB05A-FFEB-4D20-A4F7-382F898C0723}"/>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7" name="Rect">
            <a:extLst>
              <a:ext uri="{FF2B5EF4-FFF2-40B4-BE49-F238E27FC236}">
                <a16:creationId xmlns:a16="http://schemas.microsoft.com/office/drawing/2014/main" id="{7628DC63-B076-A374-F59C-823F45FF6D7F}"/>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689" name="Rect">
            <a:extLst>
              <a:ext uri="{FF2B5EF4-FFF2-40B4-BE49-F238E27FC236}">
                <a16:creationId xmlns:a16="http://schemas.microsoft.com/office/drawing/2014/main" id="{749BF964-3567-B7F5-C18F-7ACE879E5673}"/>
              </a:ext>
            </a:extLst>
          </p:cNvPr>
          <p:cNvPicPr>
            <a:picLocks noChangeAspect="1"/>
          </p:cNvPicPr>
          <p:nvPr/>
        </p:nvPicPr>
        <p:blipFill rotWithShape="1">
          <a:blip r:embed="rId4">
            <a:alphaModFix/>
          </a:blip>
          <a:stretch/>
        </p:blipFill>
        <p:spPr>
          <a:xfrm>
            <a:off x="762000" y="762000"/>
            <a:ext cx="12192000" cy="8763000"/>
          </a:xfrm>
          <a:prstGeom prst="rect">
            <a:avLst/>
          </a:prstGeom>
        </p:spPr>
      </p:pic>
      <p:pic>
        <p:nvPicPr>
          <p:cNvPr id="691" name="Rect">
            <a:extLst>
              <a:ext uri="{FF2B5EF4-FFF2-40B4-BE49-F238E27FC236}">
                <a16:creationId xmlns:a16="http://schemas.microsoft.com/office/drawing/2014/main" id="{0FDF2498-69EA-6A22-6F16-62A494A46230}"/>
              </a:ext>
            </a:extLst>
          </p:cNvPr>
          <p:cNvPicPr>
            <a:picLocks noChangeAspect="1"/>
          </p:cNvPicPr>
          <p:nvPr/>
        </p:nvPicPr>
        <p:blipFill rotWithShape="1">
          <a:blip r:embed="rId5">
            <a:alphaModFix/>
          </a:blip>
          <a:stretch/>
        </p:blipFill>
        <p:spPr>
          <a:xfrm>
            <a:off x="13906652" y="6800553"/>
            <a:ext cx="4381351" cy="3486447"/>
          </a:xfrm>
          <a:prstGeom prst="rect">
            <a:avLst/>
          </a:prstGeom>
        </p:spPr>
      </p:pic>
      <p:pic>
        <p:nvPicPr>
          <p:cNvPr id="693" name="Rect">
            <a:extLst>
              <a:ext uri="{FF2B5EF4-FFF2-40B4-BE49-F238E27FC236}">
                <a16:creationId xmlns:a16="http://schemas.microsoft.com/office/drawing/2014/main" id="{50B9DD8B-F26C-914A-C12A-BBA0DEE0D75A}"/>
              </a:ext>
            </a:extLst>
          </p:cNvPr>
          <p:cNvPicPr>
            <a:picLocks noChangeAspect="1"/>
          </p:cNvPicPr>
          <p:nvPr/>
        </p:nvPicPr>
        <p:blipFill rotWithShape="1">
          <a:blip r:embed="rId6">
            <a:alphaModFix/>
          </a:blip>
          <a:stretch/>
        </p:blipFill>
        <p:spPr>
          <a:xfrm>
            <a:off x="13088874" y="1142810"/>
            <a:ext cx="228600" cy="228600"/>
          </a:xfrm>
          <a:prstGeom prst="rect">
            <a:avLst/>
          </a:prstGeom>
        </p:spPr>
      </p:pic>
      <p:pic>
        <p:nvPicPr>
          <p:cNvPr id="695" name="Rect">
            <a:extLst>
              <a:ext uri="{FF2B5EF4-FFF2-40B4-BE49-F238E27FC236}">
                <a16:creationId xmlns:a16="http://schemas.microsoft.com/office/drawing/2014/main" id="{C7E6AE6B-37F1-506B-0B96-F38A5F825E4B}"/>
              </a:ext>
            </a:extLst>
          </p:cNvPr>
          <p:cNvPicPr>
            <a:picLocks noChangeAspect="1"/>
          </p:cNvPicPr>
          <p:nvPr/>
        </p:nvPicPr>
        <p:blipFill rotWithShape="1">
          <a:blip r:embed="rId6">
            <a:alphaModFix/>
          </a:blip>
          <a:stretch/>
        </p:blipFill>
        <p:spPr>
          <a:xfrm>
            <a:off x="13088874" y="761143"/>
            <a:ext cx="228600" cy="228600"/>
          </a:xfrm>
          <a:prstGeom prst="rect">
            <a:avLst/>
          </a:prstGeom>
        </p:spPr>
      </p:pic>
      <p:pic>
        <p:nvPicPr>
          <p:cNvPr id="697" name="Rect">
            <a:extLst>
              <a:ext uri="{FF2B5EF4-FFF2-40B4-BE49-F238E27FC236}">
                <a16:creationId xmlns:a16="http://schemas.microsoft.com/office/drawing/2014/main" id="{0DCDF2D3-8359-2C67-25C3-7DDC0AA4E150}"/>
              </a:ext>
            </a:extLst>
          </p:cNvPr>
          <p:cNvPicPr>
            <a:picLocks noChangeAspect="1"/>
          </p:cNvPicPr>
          <p:nvPr/>
        </p:nvPicPr>
        <p:blipFill rotWithShape="1">
          <a:blip r:embed="rId7">
            <a:alphaModFix/>
          </a:blip>
          <a:stretch/>
        </p:blipFill>
        <p:spPr>
          <a:xfrm>
            <a:off x="762000" y="762000"/>
            <a:ext cx="16764000" cy="8763000"/>
          </a:xfrm>
          <a:prstGeom prst="rect">
            <a:avLst/>
          </a:prstGeom>
        </p:spPr>
      </p:pic>
      <p:sp>
        <p:nvSpPr>
          <p:cNvPr id="4" name="CuadroTexto 3">
            <a:extLst>
              <a:ext uri="{FF2B5EF4-FFF2-40B4-BE49-F238E27FC236}">
                <a16:creationId xmlns:a16="http://schemas.microsoft.com/office/drawing/2014/main" id="{390B0D19-1C41-CDDB-1F2E-557353DE5975}"/>
              </a:ext>
            </a:extLst>
          </p:cNvPr>
          <p:cNvSpPr txBox="1"/>
          <p:nvPr/>
        </p:nvSpPr>
        <p:spPr>
          <a:xfrm>
            <a:off x="1107648" y="1137964"/>
            <a:ext cx="9144000" cy="430439"/>
          </a:xfrm>
          <a:prstGeom prst="rect">
            <a:avLst/>
          </a:prstGeom>
          <a:noFill/>
        </p:spPr>
        <p:txBody>
          <a:bodyPr wrap="square">
            <a:spAutoFit/>
          </a:bodyPr>
          <a:lstStyle/>
          <a:p>
            <a:pPr algn="ctr">
              <a:lnSpc>
                <a:spcPts val="2541"/>
              </a:lnSpc>
            </a:pPr>
            <a:r>
              <a:rPr lang="es-CO" sz="3200" spc="-33" dirty="0">
                <a:solidFill>
                  <a:srgbClr val="313A43">
                    <a:alpha val="100000"/>
                  </a:srgbClr>
                </a:solidFill>
                <a:latin typeface="Futura Std Condensed ExtBd" panose="020B0806020204030204" pitchFamily="34" charset="0"/>
              </a:rPr>
              <a:t>Vamos a hacer un </a:t>
            </a:r>
            <a:r>
              <a:rPr lang="es-CO" sz="3200" b="1" spc="-33" dirty="0">
                <a:solidFill>
                  <a:srgbClr val="313A43">
                    <a:alpha val="100000"/>
                  </a:srgbClr>
                </a:solidFill>
                <a:latin typeface="Futura Std Condensed ExtBd" panose="020B0806020204030204" pitchFamily="34" charset="0"/>
              </a:rPr>
              <a:t>Análisis Profundo</a:t>
            </a:r>
          </a:p>
        </p:txBody>
      </p:sp>
      <p:sp>
        <p:nvSpPr>
          <p:cNvPr id="7" name="CuadroTexto 6">
            <a:extLst>
              <a:ext uri="{FF2B5EF4-FFF2-40B4-BE49-F238E27FC236}">
                <a16:creationId xmlns:a16="http://schemas.microsoft.com/office/drawing/2014/main" id="{61F61D16-DDC9-0E56-0C0A-CEDEBEBAA3EA}"/>
              </a:ext>
            </a:extLst>
          </p:cNvPr>
          <p:cNvSpPr txBox="1"/>
          <p:nvPr/>
        </p:nvSpPr>
        <p:spPr>
          <a:xfrm>
            <a:off x="1107647" y="1658073"/>
            <a:ext cx="8798349" cy="430439"/>
          </a:xfrm>
          <a:prstGeom prst="rect">
            <a:avLst/>
          </a:prstGeom>
          <a:noFill/>
        </p:spPr>
        <p:txBody>
          <a:bodyPr wrap="square">
            <a:spAutoFit/>
          </a:bodyPr>
          <a:lstStyle/>
          <a:p>
            <a:pPr>
              <a:lnSpc>
                <a:spcPts val="2541"/>
              </a:lnSpc>
            </a:pPr>
            <a:r>
              <a:rPr lang="es-CO" sz="3200" spc="-33" dirty="0" err="1">
                <a:solidFill>
                  <a:srgbClr val="313A43">
                    <a:alpha val="100000"/>
                  </a:srgbClr>
                </a:solidFill>
                <a:latin typeface="Futura Std Condensed ExtBd" panose="020B0806020204030204" pitchFamily="34" charset="0"/>
              </a:rPr>
              <a:t>Prompt</a:t>
            </a:r>
            <a:r>
              <a:rPr lang="es-CO" sz="3200" spc="-33" dirty="0">
                <a:solidFill>
                  <a:srgbClr val="313A43">
                    <a:alpha val="100000"/>
                  </a:srgbClr>
                </a:solidFill>
                <a:latin typeface="Futura Std Condensed ExtBd" panose="020B0806020204030204" pitchFamily="34" charset="0"/>
              </a:rPr>
              <a:t>:</a:t>
            </a:r>
            <a:endParaRPr lang="es-CO" sz="3200" b="1" spc="-33" dirty="0">
              <a:solidFill>
                <a:srgbClr val="313A43">
                  <a:alpha val="100000"/>
                </a:srgbClr>
              </a:solidFill>
              <a:latin typeface="Futura Std Condensed ExtBd" panose="020B0806020204030204" pitchFamily="34" charset="0"/>
            </a:endParaRPr>
          </a:p>
        </p:txBody>
      </p:sp>
      <p:pic>
        <p:nvPicPr>
          <p:cNvPr id="3" name="svg">
            <a:extLst>
              <a:ext uri="{FF2B5EF4-FFF2-40B4-BE49-F238E27FC236}">
                <a16:creationId xmlns:a16="http://schemas.microsoft.com/office/drawing/2014/main" id="{FCFD1EBE-933F-819B-9CB4-0DAA8A698983}"/>
              </a:ext>
            </a:extLst>
          </p:cNvPr>
          <p:cNvPicPr>
            <a:picLocks noChangeAspect="1"/>
          </p:cNvPicPr>
          <p:nvPr/>
        </p:nvPicPr>
        <p:blipFill rotWithShape="1">
          <a:blip r:embed="rId8">
            <a:alphaModFix/>
            <a:extLst>
              <a:ext uri="{DE7215EF-E4C3-474D-8772-2FBEDC05D810}">
                <asvg:svgBlip xmlns="" xmlns:a16="http://schemas.microsoft.com/office/drawing/2014/main" xmlns:a14="http://schemas.microsoft.com/office/drawing/2010/main" xmlns:p14="http://schemas.microsoft.com/office/powerpoint/2010/main" xmlns:asvg="http://schemas.microsoft.com/office/drawing/2016/SVG/main" r:embed="rId63"/>
                <a14:useLocalDpi xmlns="" xmlns:a16="http://schemas.microsoft.com/office/drawing/2014/main" xmlns:asvg="http://schemas.microsoft.com/office/drawing/2016/SVG/main" xmlns:p14="http://schemas.microsoft.com/office/powerpoint/2010/main" xmlns:a14="http://schemas.microsoft.com/office/drawing/2010/main" val="0"/>
              </a:ext>
            </a:extLst>
          </a:blip>
          <a:srcRect l="40938" r="39863"/>
          <a:stretch/>
        </p:blipFill>
        <p:spPr>
          <a:xfrm>
            <a:off x="15507014" y="123635"/>
            <a:ext cx="2809029" cy="2266950"/>
          </a:xfrm>
          <a:prstGeom prst="rect">
            <a:avLst/>
          </a:prstGeom>
        </p:spPr>
      </p:pic>
    </p:spTree>
    <p:extLst>
      <p:ext uri="{BB962C8B-B14F-4D97-AF65-F5344CB8AC3E}">
        <p14:creationId xmlns:p14="http://schemas.microsoft.com/office/powerpoint/2010/main" val="2368598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2109</TotalTime>
  <Words>3962</Words>
  <Application>Microsoft Office PowerPoint</Application>
  <PresentationFormat>Personalizado</PresentationFormat>
  <Paragraphs>329</Paragraphs>
  <Slides>30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Work Sans</vt:lpstr>
      <vt:lpstr>Calibri Light</vt:lpstr>
      <vt:lpstr>Symbol</vt:lpstr>
      <vt:lpstr>Futura Std Condensed ExtBd</vt:lpstr>
      <vt:lpstr>Arial</vt:lpstr>
      <vt:lpstr>Futura Std Book</vt:lpstr>
      <vt:lpstr>Calibri</vt:lpstr>
      <vt:lpstr>Space Grotesk</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2.0.5.0, docId: 16473799, orderId: 7252643</dc:title>
  <dc:creator>Presentations.AI Exporter</dc:creator>
  <cp:lastModifiedBy>María Paula Díaz Nuñez</cp:lastModifiedBy>
  <cp:revision>2</cp:revision>
  <dcterms:created xsi:type="dcterms:W3CDTF">2025-05-02T13:52:54Z</dcterms:created>
  <dcterms:modified xsi:type="dcterms:W3CDTF">2025-05-05T13:33:18Z</dcterms:modified>
</cp:coreProperties>
</file>